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4"/>
  </p:notesMasterIdLst>
  <p:sldIdLst>
    <p:sldId id="256" r:id="rId2"/>
    <p:sldId id="431" r:id="rId3"/>
    <p:sldId id="463" r:id="rId4"/>
    <p:sldId id="464" r:id="rId5"/>
    <p:sldId id="497" r:id="rId6"/>
    <p:sldId id="498" r:id="rId7"/>
    <p:sldId id="499" r:id="rId8"/>
    <p:sldId id="502" r:id="rId9"/>
    <p:sldId id="504" r:id="rId10"/>
    <p:sldId id="516" r:id="rId11"/>
    <p:sldId id="552" r:id="rId12"/>
    <p:sldId id="480" r:id="rId13"/>
    <p:sldId id="519" r:id="rId14"/>
    <p:sldId id="518" r:id="rId15"/>
    <p:sldId id="522" r:id="rId16"/>
    <p:sldId id="523" r:id="rId17"/>
    <p:sldId id="520" r:id="rId18"/>
    <p:sldId id="525" r:id="rId19"/>
    <p:sldId id="526" r:id="rId20"/>
    <p:sldId id="553" r:id="rId21"/>
    <p:sldId id="554" r:id="rId22"/>
    <p:sldId id="555" r:id="rId23"/>
    <p:sldId id="521" r:id="rId24"/>
    <p:sldId id="556" r:id="rId25"/>
    <p:sldId id="557" r:id="rId26"/>
    <p:sldId id="558" r:id="rId27"/>
    <p:sldId id="559" r:id="rId28"/>
    <p:sldId id="560" r:id="rId29"/>
    <p:sldId id="562" r:id="rId30"/>
    <p:sldId id="563" r:id="rId31"/>
    <p:sldId id="564" r:id="rId32"/>
    <p:sldId id="259" r:id="rId3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973039F-08D1-FE43-B0A6-845B43722D55}">
          <p14:sldIdLst>
            <p14:sldId id="256"/>
            <p14:sldId id="431"/>
          </p14:sldIdLst>
        </p14:section>
        <p14:section name="Lifting State Up" id="{165C1D83-02F0-074E-AD68-D0E2BC1D8F0D}">
          <p14:sldIdLst>
            <p14:sldId id="463"/>
            <p14:sldId id="464"/>
            <p14:sldId id="497"/>
            <p14:sldId id="498"/>
            <p14:sldId id="499"/>
            <p14:sldId id="502"/>
            <p14:sldId id="504"/>
            <p14:sldId id="516"/>
            <p14:sldId id="552"/>
          </p14:sldIdLst>
        </p14:section>
        <p14:section name="Composition vs Inheritance" id="{DEF31A13-981B-8441-8AF9-DFBB8EE1B9E4}">
          <p14:sldIdLst>
            <p14:sldId id="480"/>
            <p14:sldId id="519"/>
            <p14:sldId id="518"/>
            <p14:sldId id="522"/>
            <p14:sldId id="523"/>
            <p14:sldId id="520"/>
            <p14:sldId id="525"/>
            <p14:sldId id="526"/>
            <p14:sldId id="553"/>
            <p14:sldId id="554"/>
            <p14:sldId id="555"/>
            <p14:sldId id="521"/>
            <p14:sldId id="556"/>
            <p14:sldId id="557"/>
            <p14:sldId id="558"/>
            <p14:sldId id="559"/>
            <p14:sldId id="560"/>
            <p14:sldId id="562"/>
            <p14:sldId id="563"/>
            <p14:sldId id="564"/>
          </p14:sldIdLst>
        </p14:section>
        <p14:section name="Reference" id="{C5E63BD3-3D69-2441-926B-3FBAABE22176}">
          <p14:sldIdLst>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171"/>
    <p:restoredTop sz="87600"/>
  </p:normalViewPr>
  <p:slideViewPr>
    <p:cSldViewPr snapToGrid="0">
      <p:cViewPr varScale="1">
        <p:scale>
          <a:sx n="89" d="100"/>
          <a:sy n="89" d="100"/>
        </p:scale>
        <p:origin x="328" y="168"/>
      </p:cViewPr>
      <p:guideLst>
        <p:guide orient="horz" pos="2183"/>
        <p:guide pos="3840"/>
      </p:guideLst>
    </p:cSldViewPr>
  </p:slideViewPr>
  <p:outlineViewPr>
    <p:cViewPr>
      <p:scale>
        <a:sx n="33" d="100"/>
        <a:sy n="33" d="100"/>
      </p:scale>
      <p:origin x="0" y="0"/>
    </p:cViewPr>
  </p:outlineViewPr>
  <p:notesTextViewPr>
    <p:cViewPr>
      <p:scale>
        <a:sx n="105" d="100"/>
        <a:sy n="10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Reference: </a:t>
            </a:r>
            <a:r>
              <a:rPr lang="en-US" dirty="0"/>
              <a:t>https://</a:t>
            </a:r>
            <a:r>
              <a:rPr lang="en-US" dirty="0" err="1"/>
              <a:t>reactjs.org</a:t>
            </a:r>
            <a:r>
              <a:rPr lang="en-US" dirty="0"/>
              <a:t>/docs/lifting-state-</a:t>
            </a:r>
            <a:r>
              <a:rPr lang="en-US" dirty="0" err="1"/>
              <a:t>up.html</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9858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Reference: </a:t>
            </a:r>
            <a:r>
              <a:rPr lang="en-US" dirty="0"/>
              <a:t>https://</a:t>
            </a:r>
            <a:r>
              <a:rPr lang="en-US" dirty="0" err="1"/>
              <a:t>reactjs.org</a:t>
            </a:r>
            <a:r>
              <a:rPr lang="en-US" dirty="0"/>
              <a:t>/docs/</a:t>
            </a:r>
            <a:r>
              <a:rPr lang="en-US" dirty="0" err="1"/>
              <a:t>forms.html</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6420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32</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05"/>
        <p:cNvGrpSpPr/>
        <p:nvPr/>
      </p:nvGrpSpPr>
      <p:grpSpPr>
        <a:xfrm>
          <a:off x="0" y="0"/>
          <a:ext cx="0" cy="0"/>
          <a:chOff x="0" y="0"/>
          <a:chExt cx="0" cy="0"/>
        </a:xfrm>
      </p:grpSpPr>
      <p:sp>
        <p:nvSpPr>
          <p:cNvPr id="110" name="Google Shape;11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1" name="Google Shape;111;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2" name="Google Shape;112;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2"/>
              </a:buClr>
              <a:buSzPts val="1600"/>
              <a:buFont typeface="Arial" panose="020B0604020202020204" pitchFamily="34" charset="0"/>
              <a:buChar char="•"/>
              <a:defRPr sz="2000" b="1" i="0" u="none" strike="noStrike" cap="none">
                <a:solidFill>
                  <a:schemeClr val="accent2"/>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dirty="0"/>
          </a:p>
        </p:txBody>
      </p:sp>
      <p:sp>
        <p:nvSpPr>
          <p:cNvPr id="113" name="Google Shape;11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extLst>
      <p:ext uri="{BB962C8B-B14F-4D97-AF65-F5344CB8AC3E}">
        <p14:creationId xmlns:p14="http://schemas.microsoft.com/office/powerpoint/2010/main" val="4029470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4"/>
        <p:cNvGrpSpPr/>
        <p:nvPr/>
      </p:nvGrpSpPr>
      <p:grpSpPr>
        <a:xfrm>
          <a:off x="0" y="0"/>
          <a:ext cx="0" cy="0"/>
          <a:chOff x="0" y="0"/>
          <a:chExt cx="0" cy="0"/>
        </a:xfrm>
      </p:grpSpPr>
      <p:sp>
        <p:nvSpPr>
          <p:cNvPr id="27" name="Google Shape;27;p3"/>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extLst>
      <p:ext uri="{BB962C8B-B14F-4D97-AF65-F5344CB8AC3E}">
        <p14:creationId xmlns:p14="http://schemas.microsoft.com/office/powerpoint/2010/main" val="3308218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pic>
        <p:nvPicPr>
          <p:cNvPr id="4" name="Picture 3">
            <a:extLst>
              <a:ext uri="{FF2B5EF4-FFF2-40B4-BE49-F238E27FC236}">
                <a16:creationId xmlns:a16="http://schemas.microsoft.com/office/drawing/2014/main" id="{DD6A4563-3D12-5743-98EE-FEFAFDA492E0}"/>
              </a:ext>
            </a:extLst>
          </p:cNvPr>
          <p:cNvPicPr>
            <a:picLocks noChangeAspect="1"/>
          </p:cNvPicPr>
          <p:nvPr userDrawn="1"/>
        </p:nvPicPr>
        <p:blipFill>
          <a:blip r:embed="rId2"/>
          <a:stretch>
            <a:fillRect/>
          </a:stretch>
        </p:blipFill>
        <p:spPr>
          <a:xfrm>
            <a:off x="0" y="3295650"/>
            <a:ext cx="12192000" cy="3562350"/>
          </a:xfrm>
          <a:prstGeom prst="rect">
            <a:avLst/>
          </a:prstGeom>
        </p:spPr>
      </p:pic>
      <p:sp>
        <p:nvSpPr>
          <p:cNvPr id="36" name="Google Shape;36;p4"/>
          <p:cNvSpPr txBox="1">
            <a:spLocks noGrp="1"/>
          </p:cNvSpPr>
          <p:nvPr>
            <p:ph type="title"/>
          </p:nvPr>
        </p:nvSpPr>
        <p:spPr>
          <a:xfrm>
            <a:off x="831850" y="130968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6000"/>
              <a:buFont typeface="Calibri"/>
              <a:buNone/>
              <a:defRPr sz="60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7" name="Google Shape;37;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chemeClr val="bg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dirty="0"/>
          </a:p>
        </p:txBody>
      </p:sp>
      <p:sp>
        <p:nvSpPr>
          <p:cNvPr id="38" name="Google Shape;3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39" name="Google Shape;3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a:p>
        </p:txBody>
      </p:sp>
      <p:sp>
        <p:nvSpPr>
          <p:cNvPr id="40" name="Google Shape;4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bg1"/>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ja-JP" smtClean="0"/>
              <a:pPr/>
              <a:t>‹#›</a:t>
            </a:fld>
            <a:endParaRPr lang="ja-JP" altLang="en-US"/>
          </a:p>
        </p:txBody>
      </p:sp>
      <p:pic>
        <p:nvPicPr>
          <p:cNvPr id="9" name="Picture 8">
            <a:extLst>
              <a:ext uri="{FF2B5EF4-FFF2-40B4-BE49-F238E27FC236}">
                <a16:creationId xmlns:a16="http://schemas.microsoft.com/office/drawing/2014/main" id="{E8A2C6BF-2C8A-814A-867E-E27D467609DB}"/>
              </a:ext>
            </a:extLst>
          </p:cNvPr>
          <p:cNvPicPr>
            <a:picLocks noChangeAspect="1"/>
          </p:cNvPicPr>
          <p:nvPr userDrawn="1"/>
        </p:nvPicPr>
        <p:blipFill>
          <a:blip r:embed="rId3"/>
          <a:stretch>
            <a:fillRect/>
          </a:stretch>
        </p:blipFill>
        <p:spPr>
          <a:xfrm>
            <a:off x="9365043" y="4532313"/>
            <a:ext cx="1751134" cy="151764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3"/>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4"/>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50" r:id="rId3"/>
    <p:sldLayoutId id="2147483651" r:id="rId4"/>
    <p:sldLayoutId id="2147483652" r:id="rId5"/>
    <p:sldLayoutId id="2147483653" r:id="rId6"/>
    <p:sldLayoutId id="2147483655" r:id="rId7"/>
    <p:sldLayoutId id="2147483657" r:id="rId8"/>
    <p:sldLayoutId id="2147483658" r:id="rId9"/>
    <p:sldLayoutId id="2147483661" r:id="rId10"/>
    <p:sldLayoutId id="214748366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reactjs.org/docs/composition-vs-inheritance.html"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reactjs.org/docs/composition-vs-inheritance.html#containmen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reactjs.org/docs/composition-vs-inheritance.html#containment"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reactjs.org/docs/render-props.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reactjs.org/docs/context.html#contextprovider" TargetMode="External"/><Relationship Id="rId2" Type="http://schemas.openxmlformats.org/officeDocument/2006/relationships/hyperlink" Target="https://reactjs.org/docs/context.html#reactcreatecontext" TargetMode="External"/><Relationship Id="rId1" Type="http://schemas.openxmlformats.org/officeDocument/2006/relationships/slideLayout" Target="../slideLayouts/slideLayout6.xml"/><Relationship Id="rId6" Type="http://schemas.openxmlformats.org/officeDocument/2006/relationships/hyperlink" Target="https://reactjs.org/docs/context.html#contextdisplayname" TargetMode="External"/><Relationship Id="rId5" Type="http://schemas.openxmlformats.org/officeDocument/2006/relationships/hyperlink" Target="https://reactjs.org/docs/context.html#contextconsumer" TargetMode="External"/><Relationship Id="rId4" Type="http://schemas.openxmlformats.org/officeDocument/2006/relationships/hyperlink" Target="https://reactjs.org/docs/context.html#classcontexttyp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reactjs.org/docs/getting-started.html"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hyperlink" Target="https://react-redux.js.org/introduction/quick-start" TargetMode="External"/><Relationship Id="rId4" Type="http://schemas.openxmlformats.org/officeDocument/2006/relationships/hyperlink" Target="https://redux.js.org/introduction/getting-started"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rollupjs.org/" TargetMode="External"/><Relationship Id="rId2" Type="http://schemas.openxmlformats.org/officeDocument/2006/relationships/hyperlink" Target="https://webpack.js.org/" TargetMode="External"/><Relationship Id="rId1" Type="http://schemas.openxmlformats.org/officeDocument/2006/relationships/slideLayout" Target="../slideLayouts/slideLayout6.xml"/><Relationship Id="rId4" Type="http://schemas.openxmlformats.org/officeDocument/2006/relationships/hyperlink" Target="http://browserify.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nextjs.org/" TargetMode="External"/><Relationship Id="rId2" Type="http://schemas.openxmlformats.org/officeDocument/2006/relationships/hyperlink" Target="https://create-react-app.dev/" TargetMode="External"/><Relationship Id="rId1" Type="http://schemas.openxmlformats.org/officeDocument/2006/relationships/slideLayout" Target="../slideLayouts/slideLayout2.xml"/><Relationship Id="rId6" Type="http://schemas.openxmlformats.org/officeDocument/2006/relationships/hyperlink" Target="https://webpack.js.org/guides/getting-started/" TargetMode="External"/><Relationship Id="rId5" Type="http://schemas.openxmlformats.org/officeDocument/2006/relationships/hyperlink" Target="https://webpack.js.org/guides/installation/" TargetMode="External"/><Relationship Id="rId4" Type="http://schemas.openxmlformats.org/officeDocument/2006/relationships/hyperlink" Target="https://www.gatsbyjs.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rgbClr val="2E75B5"/>
              </a:buClr>
              <a:buSzPts val="6000"/>
              <a:buFont typeface="Calibri"/>
              <a:buNone/>
            </a:pPr>
            <a:r>
              <a:rPr lang="vi-VN" altLang="ja-JP" dirty="0">
                <a:solidFill>
                  <a:schemeClr val="accent6"/>
                </a:solidFill>
              </a:rPr>
              <a:t>React </a:t>
            </a:r>
            <a:r>
              <a:rPr lang="vi-VN" altLang="ja-JP" dirty="0"/>
              <a:t>JS</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Main concepts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Advanced guides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Hooks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React Redux</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E17443-8952-1547-AA8F-0B7A553EB3DD}"/>
              </a:ext>
            </a:extLst>
          </p:cNvPr>
          <p:cNvSpPr>
            <a:spLocks noGrp="1"/>
          </p:cNvSpPr>
          <p:nvPr>
            <p:ph type="title"/>
          </p:nvPr>
        </p:nvSpPr>
        <p:spPr/>
        <p:txBody>
          <a:bodyPr/>
          <a:lstStyle/>
          <a:p>
            <a:r>
              <a:rPr lang="en-US" dirty="0"/>
              <a:t>Route-based code splitting</a:t>
            </a:r>
            <a:endParaRPr lang="en-VN" dirty="0"/>
          </a:p>
        </p:txBody>
      </p:sp>
      <p:sp>
        <p:nvSpPr>
          <p:cNvPr id="2" name="Slide Number Placeholder 1">
            <a:extLst>
              <a:ext uri="{FF2B5EF4-FFF2-40B4-BE49-F238E27FC236}">
                <a16:creationId xmlns:a16="http://schemas.microsoft.com/office/drawing/2014/main" id="{3653750F-D918-D749-823B-7554BE7A523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10</a:t>
            </a:fld>
            <a:endParaRPr lang="ja-JP" altLang="en-US"/>
          </a:p>
        </p:txBody>
      </p:sp>
    </p:spTree>
    <p:extLst>
      <p:ext uri="{BB962C8B-B14F-4D97-AF65-F5344CB8AC3E}">
        <p14:creationId xmlns:p14="http://schemas.microsoft.com/office/powerpoint/2010/main" val="1670855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83DB9-8BD4-8247-968E-FBA774AADDBF}"/>
              </a:ext>
            </a:extLst>
          </p:cNvPr>
          <p:cNvSpPr>
            <a:spLocks noGrp="1"/>
          </p:cNvSpPr>
          <p:nvPr>
            <p:ph type="title"/>
          </p:nvPr>
        </p:nvSpPr>
        <p:spPr/>
        <p:txBody>
          <a:bodyPr/>
          <a:lstStyle/>
          <a:p>
            <a:r>
              <a:rPr lang="en-US" dirty="0"/>
              <a:t>Named Exports</a:t>
            </a:r>
            <a:endParaRPr lang="en-VN" dirty="0"/>
          </a:p>
        </p:txBody>
      </p:sp>
      <p:sp>
        <p:nvSpPr>
          <p:cNvPr id="3" name="Slide Number Placeholder 2">
            <a:extLst>
              <a:ext uri="{FF2B5EF4-FFF2-40B4-BE49-F238E27FC236}">
                <a16:creationId xmlns:a16="http://schemas.microsoft.com/office/drawing/2014/main" id="{DC77F182-F609-1348-9AEA-558740A8BBD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11</a:t>
            </a:fld>
            <a:endParaRPr lang="ja-JP" altLang="en-US"/>
          </a:p>
        </p:txBody>
      </p:sp>
    </p:spTree>
    <p:extLst>
      <p:ext uri="{BB962C8B-B14F-4D97-AF65-F5344CB8AC3E}">
        <p14:creationId xmlns:p14="http://schemas.microsoft.com/office/powerpoint/2010/main" val="3679525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936225-03E9-6841-8AA9-C5C6640D38FF}"/>
              </a:ext>
            </a:extLst>
          </p:cNvPr>
          <p:cNvSpPr>
            <a:spLocks noGrp="1"/>
          </p:cNvSpPr>
          <p:nvPr>
            <p:ph type="title"/>
          </p:nvPr>
        </p:nvSpPr>
        <p:spPr>
          <a:xfrm>
            <a:off x="512618" y="1309688"/>
            <a:ext cx="10834832" cy="2852737"/>
          </a:xfrm>
        </p:spPr>
        <p:txBody>
          <a:bodyPr/>
          <a:lstStyle/>
          <a:p>
            <a:r>
              <a:rPr lang="en-US" dirty="0"/>
              <a:t>Context</a:t>
            </a:r>
            <a:endParaRPr lang="en-VN" dirty="0"/>
          </a:p>
        </p:txBody>
      </p:sp>
      <p:sp>
        <p:nvSpPr>
          <p:cNvPr id="4" name="Text Placeholder 3">
            <a:extLst>
              <a:ext uri="{FF2B5EF4-FFF2-40B4-BE49-F238E27FC236}">
                <a16:creationId xmlns:a16="http://schemas.microsoft.com/office/drawing/2014/main" id="{9D08B5A3-6091-7440-814F-23FD2DEEB02B}"/>
              </a:ext>
            </a:extLst>
          </p:cNvPr>
          <p:cNvSpPr>
            <a:spLocks noGrp="1"/>
          </p:cNvSpPr>
          <p:nvPr>
            <p:ph type="body" idx="1"/>
          </p:nvPr>
        </p:nvSpPr>
        <p:spPr>
          <a:xfrm>
            <a:off x="161365" y="4571534"/>
            <a:ext cx="8331471" cy="2268537"/>
          </a:xfrm>
        </p:spPr>
        <p:txBody>
          <a:bodyPr numCol="2"/>
          <a:lstStyle/>
          <a:p>
            <a:pPr marL="571500" indent="-342900">
              <a:buClr>
                <a:schemeClr val="bg1"/>
              </a:buClr>
              <a:buFont typeface="Arial" panose="020B0604020202020204" pitchFamily="34" charset="0"/>
              <a:buChar char="•"/>
            </a:pPr>
            <a:r>
              <a:rPr lang="en-US" dirty="0"/>
              <a:t>When to Use Context</a:t>
            </a:r>
          </a:p>
          <a:p>
            <a:pPr marL="571500" indent="-342900">
              <a:buClr>
                <a:schemeClr val="bg1"/>
              </a:buClr>
              <a:buFont typeface="Arial" panose="020B0604020202020204" pitchFamily="34" charset="0"/>
              <a:buChar char="•"/>
            </a:pPr>
            <a:r>
              <a:rPr lang="en-US" dirty="0"/>
              <a:t>Before You Use Context</a:t>
            </a:r>
          </a:p>
          <a:p>
            <a:pPr marL="571500" indent="-342900">
              <a:buClr>
                <a:schemeClr val="bg1"/>
              </a:buClr>
              <a:buFont typeface="Arial" panose="020B0604020202020204" pitchFamily="34" charset="0"/>
              <a:buChar char="•"/>
            </a:pPr>
            <a:r>
              <a:rPr lang="en-US" dirty="0"/>
              <a:t>API</a:t>
            </a:r>
          </a:p>
          <a:p>
            <a:pPr marL="571500" indent="-342900">
              <a:buClr>
                <a:schemeClr val="bg1"/>
              </a:buClr>
              <a:buFont typeface="Arial" panose="020B0604020202020204" pitchFamily="34" charset="0"/>
              <a:buChar char="•"/>
            </a:pPr>
            <a:r>
              <a:rPr lang="en-US" dirty="0"/>
              <a:t>Examples</a:t>
            </a:r>
          </a:p>
          <a:p>
            <a:pPr marL="571500" indent="-342900">
              <a:buClr>
                <a:schemeClr val="bg1"/>
              </a:buClr>
              <a:buFont typeface="Arial" panose="020B0604020202020204" pitchFamily="34" charset="0"/>
              <a:buChar char="•"/>
            </a:pPr>
            <a:r>
              <a:rPr lang="en-US" dirty="0"/>
              <a:t>Caveats</a:t>
            </a:r>
          </a:p>
          <a:p>
            <a:pPr marL="571500" indent="-342900">
              <a:buClr>
                <a:schemeClr val="bg1"/>
              </a:buClr>
              <a:buFont typeface="Arial" panose="020B0604020202020204" pitchFamily="34" charset="0"/>
              <a:buChar char="•"/>
            </a:pPr>
            <a:r>
              <a:rPr lang="en-US" dirty="0"/>
              <a:t>Legacy API</a:t>
            </a:r>
            <a:endParaRPr lang="en-VN" dirty="0"/>
          </a:p>
        </p:txBody>
      </p:sp>
      <p:sp>
        <p:nvSpPr>
          <p:cNvPr id="2" name="Slide Number Placeholder 1">
            <a:extLst>
              <a:ext uri="{FF2B5EF4-FFF2-40B4-BE49-F238E27FC236}">
                <a16:creationId xmlns:a16="http://schemas.microsoft.com/office/drawing/2014/main" id="{7F13C605-9850-334D-9ECB-8C6DB581729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12</a:t>
            </a:fld>
            <a:endParaRPr lang="ja-JP" altLang="en-US"/>
          </a:p>
        </p:txBody>
      </p:sp>
    </p:spTree>
    <p:extLst>
      <p:ext uri="{BB962C8B-B14F-4D97-AF65-F5344CB8AC3E}">
        <p14:creationId xmlns:p14="http://schemas.microsoft.com/office/powerpoint/2010/main" val="1518343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BDF258-003A-8F48-AD29-01260B8D48D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13</a:t>
            </a:fld>
            <a:endParaRPr lang="ja-JP" altLang="en-US"/>
          </a:p>
        </p:txBody>
      </p:sp>
      <p:sp>
        <p:nvSpPr>
          <p:cNvPr id="4" name="Rectangle 3">
            <a:extLst>
              <a:ext uri="{FF2B5EF4-FFF2-40B4-BE49-F238E27FC236}">
                <a16:creationId xmlns:a16="http://schemas.microsoft.com/office/drawing/2014/main" id="{719C2ACC-5219-B147-976F-0994DBD2798E}"/>
              </a:ext>
            </a:extLst>
          </p:cNvPr>
          <p:cNvSpPr/>
          <p:nvPr/>
        </p:nvSpPr>
        <p:spPr>
          <a:xfrm>
            <a:off x="858981" y="2280258"/>
            <a:ext cx="10598728" cy="2477601"/>
          </a:xfrm>
          <a:prstGeom prst="rect">
            <a:avLst/>
          </a:prstGeom>
        </p:spPr>
        <p:txBody>
          <a:bodyPr wrap="square">
            <a:spAutoFit/>
          </a:bodyPr>
          <a:lstStyle/>
          <a:p>
            <a:pPr>
              <a:spcBef>
                <a:spcPts val="600"/>
              </a:spcBef>
              <a:spcAft>
                <a:spcPts val="1200"/>
              </a:spcAft>
            </a:pPr>
            <a:r>
              <a:rPr lang="en-US" sz="2000" dirty="0">
                <a:solidFill>
                  <a:srgbClr val="6D6D6D"/>
                </a:solidFill>
                <a:latin typeface="Arial" panose="020B0604020202020204" pitchFamily="34" charset="0"/>
                <a:cs typeface="Arial" panose="020B0604020202020204" pitchFamily="34" charset="0"/>
              </a:rPr>
              <a:t>Context provides a way to pass data through the component tree without having to pass props down manually at every level.</a:t>
            </a:r>
          </a:p>
          <a:p>
            <a:pPr>
              <a:spcBef>
                <a:spcPts val="600"/>
              </a:spcBef>
              <a:spcAft>
                <a:spcPts val="1200"/>
              </a:spcAft>
            </a:pPr>
            <a:r>
              <a:rPr lang="en-US" sz="2000" dirty="0">
                <a:latin typeface="Arial" panose="020B0604020202020204" pitchFamily="34" charset="0"/>
                <a:cs typeface="Arial" panose="020B0604020202020204" pitchFamily="34" charset="0"/>
              </a:rPr>
              <a:t>In a typical React application, data is passed top-down (parent to child) via props, but this can be cumbersome for certain types of props (e.g. locale preference, UI theme) that are required by many components within an application. Context provides a way to share values like these between components without having to explicitly pass a prop through every level of the tree.</a:t>
            </a:r>
          </a:p>
        </p:txBody>
      </p:sp>
    </p:spTree>
    <p:extLst>
      <p:ext uri="{BB962C8B-B14F-4D97-AF65-F5344CB8AC3E}">
        <p14:creationId xmlns:p14="http://schemas.microsoft.com/office/powerpoint/2010/main" val="1932131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FA14A64-048D-E34C-9500-E722319E43E1}"/>
              </a:ext>
            </a:extLst>
          </p:cNvPr>
          <p:cNvSpPr/>
          <p:nvPr/>
        </p:nvSpPr>
        <p:spPr>
          <a:xfrm>
            <a:off x="6456218" y="3271365"/>
            <a:ext cx="5507181" cy="3416320"/>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&lt;div&gt;</a:t>
            </a:r>
          </a:p>
          <a:p>
            <a:r>
              <a:rPr lang="en-US" sz="1800" dirty="0">
                <a:solidFill>
                  <a:srgbClr val="5C6773"/>
                </a:solidFill>
                <a:latin typeface="var(--font-monospace)"/>
              </a:rPr>
              <a:t>      &lt;</a:t>
            </a:r>
            <a:r>
              <a:rPr lang="en-US" sz="1800" dirty="0" err="1">
                <a:solidFill>
                  <a:srgbClr val="41A6D9"/>
                </a:solidFill>
                <a:latin typeface="var(--font-monospace)"/>
              </a:rPr>
              <a:t>ThemedButton</a:t>
            </a:r>
            <a:r>
              <a:rPr lang="en-US" sz="1800" dirty="0">
                <a:solidFill>
                  <a:srgbClr val="5C6773"/>
                </a:solidFill>
                <a:latin typeface="var(--font-monospace)"/>
              </a:rPr>
              <a:t> theme={</a:t>
            </a:r>
            <a:r>
              <a:rPr lang="en-US" sz="1800" dirty="0" err="1">
                <a:solidFill>
                  <a:srgbClr val="5C6773"/>
                </a:solidFill>
                <a:latin typeface="var(--font-monospace)"/>
              </a:rPr>
              <a:t>props.theme</a:t>
            </a:r>
            <a:r>
              <a:rPr lang="en-US" sz="1800" dirty="0">
                <a:solidFill>
                  <a:srgbClr val="5C6773"/>
                </a:solidFill>
                <a:latin typeface="var(--font-monospace)"/>
              </a:rPr>
              <a:t>} /&gt;</a:t>
            </a:r>
          </a:p>
          <a:p>
            <a:r>
              <a:rPr lang="en-US" sz="1800" dirty="0">
                <a:solidFill>
                  <a:srgbClr val="5C6773"/>
                </a:solidFill>
                <a:latin typeface="var(--font-monospace)"/>
              </a:rPr>
              <a:t>    &lt;/div&gt;</a:t>
            </a:r>
          </a:p>
          <a:p>
            <a:r>
              <a:rPr lang="en-US" sz="1800" dirty="0">
                <a:solidFill>
                  <a:srgbClr val="5C6773"/>
                </a:solidFill>
                <a:latin typeface="var(--font-monospace)"/>
              </a:rPr>
              <a:t>  );</a:t>
            </a:r>
          </a:p>
          <a:p>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class</a:t>
            </a:r>
            <a:r>
              <a:rPr lang="en-US" sz="1800" dirty="0">
                <a:solidFill>
                  <a:srgbClr val="5C6773"/>
                </a:solidFill>
                <a:latin typeface="var(--font-monospace)"/>
              </a:rPr>
              <a:t> </a:t>
            </a:r>
            <a:r>
              <a:rPr lang="en-US" sz="1800" dirty="0" err="1">
                <a:solidFill>
                  <a:srgbClr val="41A6D9"/>
                </a:solidFill>
                <a:latin typeface="var(--font-monospace)"/>
              </a:rPr>
              <a:t>ThemedButton</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&lt;</a:t>
            </a:r>
            <a:r>
              <a:rPr lang="en-US" sz="1800" dirty="0">
                <a:solidFill>
                  <a:srgbClr val="41A6D9"/>
                </a:solidFill>
                <a:latin typeface="var(--font-monospace)"/>
              </a:rPr>
              <a:t>Button</a:t>
            </a:r>
            <a:r>
              <a:rPr lang="en-US" sz="1800" dirty="0">
                <a:solidFill>
                  <a:srgbClr val="5C6773"/>
                </a:solidFill>
                <a:latin typeface="var(--font-monospace)"/>
              </a:rPr>
              <a:t> theme={</a:t>
            </a:r>
            <a:r>
              <a:rPr lang="en-US" sz="1800" dirty="0" err="1">
                <a:solidFill>
                  <a:srgbClr val="F2590C"/>
                </a:solidFill>
                <a:latin typeface="var(--font-monospace)"/>
              </a:rPr>
              <a:t>this</a:t>
            </a:r>
            <a:r>
              <a:rPr lang="en-US" sz="1800" dirty="0" err="1">
                <a:solidFill>
                  <a:srgbClr val="5C6773"/>
                </a:solidFill>
                <a:latin typeface="var(--font-monospace)"/>
              </a:rPr>
              <a:t>.props.theme</a:t>
            </a:r>
            <a:r>
              <a:rPr lang="en-US" sz="1800" dirty="0">
                <a:solidFill>
                  <a:srgbClr val="5C6773"/>
                </a:solidFill>
                <a:latin typeface="var(--font-monospace)"/>
              </a:rPr>
              <a:t>} /&gt;;</a:t>
            </a:r>
          </a:p>
          <a:p>
            <a:r>
              <a:rPr lang="en-US" sz="1800" dirty="0">
                <a:solidFill>
                  <a:srgbClr val="5C6773"/>
                </a:solidFill>
                <a:latin typeface="var(--font-monospace)"/>
              </a:rPr>
              <a:t>  }</a:t>
            </a:r>
          </a:p>
          <a:p>
            <a:r>
              <a:rPr lang="en-US" sz="1800" dirty="0">
                <a:solidFill>
                  <a:srgbClr val="5C6773"/>
                </a:solidFill>
                <a:latin typeface="var(--font-monospace)"/>
              </a:rPr>
              <a:t>}</a:t>
            </a:r>
          </a:p>
        </p:txBody>
      </p:sp>
      <p:sp>
        <p:nvSpPr>
          <p:cNvPr id="5" name="Title 4">
            <a:extLst>
              <a:ext uri="{FF2B5EF4-FFF2-40B4-BE49-F238E27FC236}">
                <a16:creationId xmlns:a16="http://schemas.microsoft.com/office/drawing/2014/main" id="{3191015B-FF31-DB4D-B15E-F513F9FD9A44}"/>
              </a:ext>
            </a:extLst>
          </p:cNvPr>
          <p:cNvSpPr>
            <a:spLocks noGrp="1"/>
          </p:cNvSpPr>
          <p:nvPr>
            <p:ph type="title"/>
          </p:nvPr>
        </p:nvSpPr>
        <p:spPr/>
        <p:txBody>
          <a:bodyPr/>
          <a:lstStyle/>
          <a:p>
            <a:r>
              <a:rPr lang="en-US" dirty="0"/>
              <a:t>When to Use Context</a:t>
            </a:r>
            <a:endParaRPr lang="en-VN" dirty="0"/>
          </a:p>
        </p:txBody>
      </p:sp>
      <p:sp>
        <p:nvSpPr>
          <p:cNvPr id="4" name="Slide Number Placeholder 3">
            <a:extLst>
              <a:ext uri="{FF2B5EF4-FFF2-40B4-BE49-F238E27FC236}">
                <a16:creationId xmlns:a16="http://schemas.microsoft.com/office/drawing/2014/main" id="{53854BE1-812D-B54E-9575-EF734AF158F8}"/>
              </a:ext>
            </a:extLst>
          </p:cNvPr>
          <p:cNvSpPr>
            <a:spLocks noGrp="1"/>
          </p:cNvSpPr>
          <p:nvPr>
            <p:ph type="sldNum" idx="12"/>
          </p:nvPr>
        </p:nvSpPr>
        <p:spPr/>
        <p:txBody>
          <a:bodyPr/>
          <a:lstStyle/>
          <a:p>
            <a:fld id="{00000000-1234-1234-1234-123412341234}" type="slidenum">
              <a:rPr lang="en-US" altLang="ja-JP" smtClean="0"/>
              <a:pPr/>
              <a:t>14</a:t>
            </a:fld>
            <a:endParaRPr lang="ja-JP" altLang="en-US"/>
          </a:p>
        </p:txBody>
      </p:sp>
      <p:sp>
        <p:nvSpPr>
          <p:cNvPr id="2" name="Rectangle 1">
            <a:extLst>
              <a:ext uri="{FF2B5EF4-FFF2-40B4-BE49-F238E27FC236}">
                <a16:creationId xmlns:a16="http://schemas.microsoft.com/office/drawing/2014/main" id="{8C8AD077-06B4-294A-A659-DE15F8877A48}"/>
              </a:ext>
            </a:extLst>
          </p:cNvPr>
          <p:cNvSpPr/>
          <p:nvPr/>
        </p:nvSpPr>
        <p:spPr>
          <a:xfrm>
            <a:off x="838200" y="1685021"/>
            <a:ext cx="10390909" cy="1477328"/>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Context is designed to share data that can be considered “global” for a tree of React components, such as the current authenticated user, theme, or preferred language.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For example, in the code below we manually thread through a “theme” prop in order to style the Button component:</a:t>
            </a:r>
          </a:p>
        </p:txBody>
      </p:sp>
      <p:sp>
        <p:nvSpPr>
          <p:cNvPr id="9" name="Rectangle 8">
            <a:extLst>
              <a:ext uri="{FF2B5EF4-FFF2-40B4-BE49-F238E27FC236}">
                <a16:creationId xmlns:a16="http://schemas.microsoft.com/office/drawing/2014/main" id="{2DAAA978-293D-E54A-A99D-400FD16A72EB}"/>
              </a:ext>
            </a:extLst>
          </p:cNvPr>
          <p:cNvSpPr/>
          <p:nvPr/>
        </p:nvSpPr>
        <p:spPr>
          <a:xfrm>
            <a:off x="228601" y="3305155"/>
            <a:ext cx="6096000" cy="3416320"/>
          </a:xfrm>
          <a:prstGeom prst="rect">
            <a:avLst/>
          </a:prstGeom>
          <a:solidFill>
            <a:schemeClr val="bg1">
              <a:lumMod val="95000"/>
            </a:schemeClr>
          </a:solidFill>
        </p:spPr>
        <p:txBody>
          <a:bodyPr>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a:solidFill>
                  <a:srgbClr val="41A6D9"/>
                </a:solidFill>
                <a:latin typeface="var(--font-monospace)"/>
              </a:rPr>
              <a:t>App</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&lt;</a:t>
            </a:r>
            <a:r>
              <a:rPr lang="en-US" sz="1800" dirty="0">
                <a:solidFill>
                  <a:srgbClr val="41A6D9"/>
                </a:solidFill>
                <a:latin typeface="var(--font-monospace)"/>
              </a:rPr>
              <a:t>Toolbar</a:t>
            </a:r>
            <a:r>
              <a:rPr lang="en-US" sz="1800" dirty="0">
                <a:solidFill>
                  <a:srgbClr val="5C6773"/>
                </a:solidFill>
                <a:latin typeface="var(--font-monospace)"/>
              </a:rPr>
              <a:t> theme=</a:t>
            </a:r>
            <a:r>
              <a:rPr lang="en-US" sz="1800" dirty="0">
                <a:solidFill>
                  <a:srgbClr val="86B300"/>
                </a:solidFill>
                <a:latin typeface="var(--font-monospace)"/>
              </a:rPr>
              <a:t>"dark"</a:t>
            </a:r>
            <a:r>
              <a:rPr lang="en-US" sz="1800" dirty="0">
                <a:solidFill>
                  <a:srgbClr val="5C6773"/>
                </a:solidFill>
                <a:latin typeface="var(--font-monospace)"/>
              </a:rPr>
              <a:t> /&gt;;</a:t>
            </a:r>
          </a:p>
          <a:p>
            <a:r>
              <a:rPr lang="en-US" sz="1800" dirty="0">
                <a:solidFill>
                  <a:srgbClr val="5C6773"/>
                </a:solidFill>
                <a:latin typeface="var(--font-monospace)"/>
              </a:rPr>
              <a:t>  }</a:t>
            </a:r>
          </a:p>
          <a:p>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function</a:t>
            </a:r>
            <a:r>
              <a:rPr lang="en-US" sz="1800" dirty="0">
                <a:solidFill>
                  <a:srgbClr val="5C6773"/>
                </a:solidFill>
                <a:latin typeface="var(--font-monospace)"/>
              </a:rPr>
              <a:t> </a:t>
            </a:r>
            <a:r>
              <a:rPr lang="en-US" sz="1800" dirty="0">
                <a:solidFill>
                  <a:srgbClr val="41A6D9"/>
                </a:solidFill>
                <a:latin typeface="var(--font-monospace)"/>
              </a:rPr>
              <a:t>Toolbar</a:t>
            </a:r>
            <a:r>
              <a:rPr lang="en-US" sz="1800" dirty="0">
                <a:solidFill>
                  <a:srgbClr val="5C6773"/>
                </a:solidFill>
                <a:latin typeface="var(--font-monospace)"/>
              </a:rPr>
              <a:t>(props) {</a:t>
            </a:r>
          </a:p>
          <a:p>
            <a:r>
              <a:rPr lang="en-US" sz="1800" dirty="0">
                <a:solidFill>
                  <a:srgbClr val="5C6773"/>
                </a:solidFill>
                <a:latin typeface="var(--font-monospace)"/>
              </a:rPr>
              <a:t>  </a:t>
            </a:r>
            <a:r>
              <a:rPr lang="en-US" sz="1800" i="1" dirty="0">
                <a:solidFill>
                  <a:srgbClr val="ABB0B6"/>
                </a:solidFill>
                <a:latin typeface="var(--font-monospace)"/>
              </a:rPr>
              <a:t>// The Toolbar component must take an extra "theme" prop</a:t>
            </a:r>
            <a:endParaRPr lang="en-US" sz="1800" dirty="0">
              <a:solidFill>
                <a:srgbClr val="5C6773"/>
              </a:solidFill>
              <a:latin typeface="var(--font-monospace)"/>
            </a:endParaRPr>
          </a:p>
          <a:p>
            <a:r>
              <a:rPr lang="en-US" sz="1800" dirty="0">
                <a:solidFill>
                  <a:srgbClr val="5C6773"/>
                </a:solidFill>
                <a:latin typeface="var(--font-monospace)"/>
              </a:rPr>
              <a:t>  </a:t>
            </a:r>
            <a:r>
              <a:rPr lang="en-US" sz="1800" i="1" dirty="0">
                <a:solidFill>
                  <a:srgbClr val="ABB0B6"/>
                </a:solidFill>
                <a:latin typeface="var(--font-monospace)"/>
              </a:rPr>
              <a:t>// and pass it to the </a:t>
            </a:r>
            <a:r>
              <a:rPr lang="en-US" sz="1800" i="1" dirty="0" err="1">
                <a:solidFill>
                  <a:srgbClr val="ABB0B6"/>
                </a:solidFill>
                <a:latin typeface="var(--font-monospace)"/>
              </a:rPr>
              <a:t>ThemedButton</a:t>
            </a:r>
            <a:r>
              <a:rPr lang="en-US" sz="1800" i="1" dirty="0">
                <a:solidFill>
                  <a:srgbClr val="ABB0B6"/>
                </a:solidFill>
                <a:latin typeface="var(--font-monospace)"/>
              </a:rPr>
              <a:t>. This can become painful</a:t>
            </a:r>
            <a:endParaRPr lang="en-US" sz="1800" dirty="0">
              <a:solidFill>
                <a:srgbClr val="5C6773"/>
              </a:solidFill>
              <a:latin typeface="var(--font-monospace)"/>
            </a:endParaRPr>
          </a:p>
          <a:p>
            <a:r>
              <a:rPr lang="en-US" sz="1800" dirty="0">
                <a:solidFill>
                  <a:srgbClr val="5C6773"/>
                </a:solidFill>
                <a:latin typeface="var(--font-monospace)"/>
              </a:rPr>
              <a:t>  </a:t>
            </a:r>
            <a:r>
              <a:rPr lang="en-US" sz="1800" i="1" dirty="0">
                <a:solidFill>
                  <a:srgbClr val="ABB0B6"/>
                </a:solidFill>
                <a:latin typeface="var(--font-monospace)"/>
              </a:rPr>
              <a:t>// if every single button in the app needs to know the theme</a:t>
            </a:r>
            <a:endParaRPr lang="en-US" sz="1800" dirty="0">
              <a:solidFill>
                <a:srgbClr val="5C6773"/>
              </a:solidFill>
              <a:latin typeface="var(--font-monospace)"/>
            </a:endParaRPr>
          </a:p>
          <a:p>
            <a:r>
              <a:rPr lang="en-US" sz="1800" dirty="0">
                <a:solidFill>
                  <a:srgbClr val="5C6773"/>
                </a:solidFill>
                <a:latin typeface="var(--font-monospace)"/>
              </a:rPr>
              <a:t>  </a:t>
            </a:r>
            <a:r>
              <a:rPr lang="en-US" sz="1800" i="1" dirty="0">
                <a:solidFill>
                  <a:srgbClr val="ABB0B6"/>
                </a:solidFill>
                <a:latin typeface="var(--font-monospace)"/>
              </a:rPr>
              <a:t>// because it would have to be passed through all components.</a:t>
            </a:r>
            <a:endParaRPr lang="en-US" sz="1800" dirty="0">
              <a:solidFill>
                <a:srgbClr val="5C6773"/>
              </a:solidFill>
              <a:latin typeface="var(--font-monospace)"/>
            </a:endParaRPr>
          </a:p>
        </p:txBody>
      </p:sp>
    </p:spTree>
    <p:extLst>
      <p:ext uri="{BB962C8B-B14F-4D97-AF65-F5344CB8AC3E}">
        <p14:creationId xmlns:p14="http://schemas.microsoft.com/office/powerpoint/2010/main" val="2200791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DCB02E-CD85-6241-BFF3-F2456182204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15</a:t>
            </a:fld>
            <a:endParaRPr lang="ja-JP" altLang="en-US"/>
          </a:p>
        </p:txBody>
      </p:sp>
      <p:sp>
        <p:nvSpPr>
          <p:cNvPr id="2" name="Rectangle 1">
            <a:extLst>
              <a:ext uri="{FF2B5EF4-FFF2-40B4-BE49-F238E27FC236}">
                <a16:creationId xmlns:a16="http://schemas.microsoft.com/office/drawing/2014/main" id="{3CB5F180-05B7-114C-A741-795D23FE07A8}"/>
              </a:ext>
            </a:extLst>
          </p:cNvPr>
          <p:cNvSpPr/>
          <p:nvPr/>
        </p:nvSpPr>
        <p:spPr>
          <a:xfrm>
            <a:off x="275561" y="864420"/>
            <a:ext cx="8645315"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Using context, we can avoid passing props through intermediate elements:</a:t>
            </a:r>
            <a:endParaRPr lang="en-VN" sz="20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7AF7A44C-1CC5-0A43-B15C-B96BE03DB8C2}"/>
              </a:ext>
            </a:extLst>
          </p:cNvPr>
          <p:cNvSpPr/>
          <p:nvPr/>
        </p:nvSpPr>
        <p:spPr>
          <a:xfrm>
            <a:off x="1496291" y="1677175"/>
            <a:ext cx="8104909" cy="4801314"/>
          </a:xfrm>
          <a:prstGeom prst="rect">
            <a:avLst/>
          </a:prstGeom>
          <a:solidFill>
            <a:schemeClr val="bg1">
              <a:lumMod val="95000"/>
            </a:schemeClr>
          </a:solidFill>
        </p:spPr>
        <p:txBody>
          <a:bodyPr wrap="square">
            <a:spAutoFit/>
          </a:bodyPr>
          <a:lstStyle/>
          <a:p>
            <a:r>
              <a:rPr lang="en-US" sz="1800" i="1" dirty="0">
                <a:solidFill>
                  <a:srgbClr val="ABB0B6"/>
                </a:solidFill>
                <a:latin typeface="var(--font-monospace)"/>
              </a:rPr>
              <a:t>// Context lets us pass a value deep into the component tree</a:t>
            </a:r>
            <a:endParaRPr lang="en-US" sz="1800" dirty="0">
              <a:solidFill>
                <a:srgbClr val="5C6773"/>
              </a:solidFill>
              <a:latin typeface="var(--font-monospace)"/>
            </a:endParaRPr>
          </a:p>
          <a:p>
            <a:r>
              <a:rPr lang="en-US" sz="1800" i="1" dirty="0">
                <a:solidFill>
                  <a:srgbClr val="ABB0B6"/>
                </a:solidFill>
                <a:latin typeface="var(--font-monospace)"/>
              </a:rPr>
              <a:t>// without explicitly threading it through every component.</a:t>
            </a:r>
            <a:endParaRPr lang="en-US" sz="1800" dirty="0">
              <a:solidFill>
                <a:srgbClr val="5C6773"/>
              </a:solidFill>
              <a:latin typeface="var(--font-monospace)"/>
            </a:endParaRPr>
          </a:p>
          <a:p>
            <a:r>
              <a:rPr lang="en-US" sz="1800" i="1" dirty="0">
                <a:solidFill>
                  <a:srgbClr val="ABB0B6"/>
                </a:solidFill>
                <a:latin typeface="var(--font-monospace)"/>
              </a:rPr>
              <a:t>// Create a context for the current theme (with "light" as the default).</a:t>
            </a:r>
            <a:endParaRPr lang="en-US" sz="1800" dirty="0">
              <a:solidFill>
                <a:srgbClr val="5C6773"/>
              </a:solidFill>
              <a:latin typeface="var(--font-monospace)"/>
            </a:endParaRPr>
          </a:p>
          <a:p>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41A6D9"/>
                </a:solidFill>
                <a:latin typeface="var(--font-monospace)"/>
              </a:rPr>
              <a:t>ThemeContext</a:t>
            </a:r>
            <a:r>
              <a:rPr lang="en-US" sz="1800" dirty="0">
                <a:solidFill>
                  <a:srgbClr val="5C6773"/>
                </a:solidFill>
                <a:latin typeface="var(--font-monospace)"/>
              </a:rPr>
              <a:t> = </a:t>
            </a:r>
            <a:r>
              <a:rPr lang="en-US" sz="1800" dirty="0" err="1">
                <a:solidFill>
                  <a:srgbClr val="41A6D9"/>
                </a:solidFill>
                <a:latin typeface="var(--font-monospace)"/>
              </a:rPr>
              <a:t>React</a:t>
            </a:r>
            <a:r>
              <a:rPr lang="en-US" sz="1800" dirty="0" err="1">
                <a:solidFill>
                  <a:srgbClr val="5C6773"/>
                </a:solidFill>
                <a:latin typeface="var(--font-monospace)"/>
              </a:rPr>
              <a:t>.createContext</a:t>
            </a:r>
            <a:r>
              <a:rPr lang="en-US" sz="1800" dirty="0">
                <a:solidFill>
                  <a:srgbClr val="5C6773"/>
                </a:solidFill>
                <a:latin typeface="var(--font-monospace)"/>
              </a:rPr>
              <a:t>(</a:t>
            </a:r>
            <a:r>
              <a:rPr lang="en-US" sz="1800" dirty="0">
                <a:solidFill>
                  <a:srgbClr val="86B300"/>
                </a:solidFill>
                <a:latin typeface="var(--font-monospace)"/>
              </a:rPr>
              <a:t>'light'</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class</a:t>
            </a:r>
            <a:r>
              <a:rPr lang="en-US" sz="1800" dirty="0">
                <a:solidFill>
                  <a:srgbClr val="5C6773"/>
                </a:solidFill>
                <a:latin typeface="var(--font-monospace)"/>
              </a:rPr>
              <a:t> </a:t>
            </a:r>
            <a:r>
              <a:rPr lang="en-US" sz="1800" dirty="0">
                <a:solidFill>
                  <a:srgbClr val="41A6D9"/>
                </a:solidFill>
                <a:latin typeface="var(--font-monospace)"/>
              </a:rPr>
              <a:t>App</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render() {</a:t>
            </a:r>
          </a:p>
          <a:p>
            <a:r>
              <a:rPr lang="en-US" sz="1800" dirty="0">
                <a:solidFill>
                  <a:srgbClr val="5C6773"/>
                </a:solidFill>
                <a:latin typeface="var(--font-monospace)"/>
              </a:rPr>
              <a:t>    </a:t>
            </a:r>
            <a:r>
              <a:rPr lang="en-US" sz="1800" i="1" dirty="0">
                <a:solidFill>
                  <a:srgbClr val="ABB0B6"/>
                </a:solidFill>
                <a:latin typeface="var(--font-monospace)"/>
              </a:rPr>
              <a:t>// Use a Provider to pass the current theme to the tree below.</a:t>
            </a:r>
            <a:endParaRPr lang="en-US" sz="1800" dirty="0">
              <a:solidFill>
                <a:srgbClr val="5C6773"/>
              </a:solidFill>
              <a:latin typeface="var(--font-monospace)"/>
            </a:endParaRPr>
          </a:p>
          <a:p>
            <a:r>
              <a:rPr lang="en-US" sz="1800" dirty="0">
                <a:solidFill>
                  <a:srgbClr val="5C6773"/>
                </a:solidFill>
                <a:latin typeface="var(--font-monospace)"/>
              </a:rPr>
              <a:t>    </a:t>
            </a:r>
            <a:r>
              <a:rPr lang="en-US" sz="1800" i="1" dirty="0">
                <a:solidFill>
                  <a:srgbClr val="ABB0B6"/>
                </a:solidFill>
                <a:latin typeface="var(--font-monospace)"/>
              </a:rPr>
              <a:t>// Any component can read it, no matter how deep it is.</a:t>
            </a:r>
            <a:endParaRPr lang="en-US" sz="1800" dirty="0">
              <a:solidFill>
                <a:srgbClr val="5C6773"/>
              </a:solidFill>
              <a:latin typeface="var(--font-monospace)"/>
            </a:endParaRPr>
          </a:p>
          <a:p>
            <a:r>
              <a:rPr lang="en-US" sz="1800" dirty="0">
                <a:solidFill>
                  <a:srgbClr val="5C6773"/>
                </a:solidFill>
                <a:latin typeface="var(--font-monospace)"/>
              </a:rPr>
              <a:t>    </a:t>
            </a:r>
            <a:r>
              <a:rPr lang="en-US" sz="1800" i="1" dirty="0">
                <a:solidFill>
                  <a:srgbClr val="ABB0B6"/>
                </a:solidFill>
                <a:latin typeface="var(--font-monospace)"/>
              </a:rPr>
              <a:t>// In this example, we're passing "dark" as the current value.</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a:t>
            </a:r>
            <a:r>
              <a:rPr lang="en-US" sz="1800" dirty="0" err="1">
                <a:solidFill>
                  <a:srgbClr val="41A6D9"/>
                </a:solidFill>
                <a:latin typeface="var(--font-monospace)"/>
              </a:rPr>
              <a:t>ThemeContext</a:t>
            </a:r>
            <a:r>
              <a:rPr lang="en-US" sz="1800" dirty="0" err="1">
                <a:solidFill>
                  <a:srgbClr val="5C6773"/>
                </a:solidFill>
                <a:latin typeface="var(--font-monospace)"/>
              </a:rPr>
              <a:t>.</a:t>
            </a:r>
            <a:r>
              <a:rPr lang="en-US" sz="1800" dirty="0" err="1">
                <a:solidFill>
                  <a:srgbClr val="41A6D9"/>
                </a:solidFill>
                <a:latin typeface="var(--font-monospace)"/>
              </a:rPr>
              <a:t>Provider</a:t>
            </a:r>
            <a:r>
              <a:rPr lang="en-US" sz="1800" dirty="0">
                <a:solidFill>
                  <a:srgbClr val="5C6773"/>
                </a:solidFill>
                <a:latin typeface="var(--font-monospace)"/>
              </a:rPr>
              <a:t> value=</a:t>
            </a:r>
            <a:r>
              <a:rPr lang="en-US" sz="1800" dirty="0">
                <a:solidFill>
                  <a:srgbClr val="86B300"/>
                </a:solidFill>
                <a:latin typeface="var(--font-monospace)"/>
              </a:rPr>
              <a:t>"dark"</a:t>
            </a:r>
            <a:r>
              <a:rPr lang="en-US" sz="1800" dirty="0">
                <a:solidFill>
                  <a:srgbClr val="5C6773"/>
                </a:solidFill>
                <a:latin typeface="var(--font-monospace)"/>
              </a:rPr>
              <a:t>&gt;</a:t>
            </a:r>
          </a:p>
          <a:p>
            <a:r>
              <a:rPr lang="en-US" sz="1800" dirty="0">
                <a:solidFill>
                  <a:srgbClr val="5C6773"/>
                </a:solidFill>
                <a:latin typeface="var(--font-monospace)"/>
              </a:rPr>
              <a:t>        &lt;</a:t>
            </a:r>
            <a:r>
              <a:rPr lang="en-US" sz="1800" dirty="0">
                <a:solidFill>
                  <a:srgbClr val="41A6D9"/>
                </a:solidFill>
                <a:latin typeface="var(--font-monospace)"/>
              </a:rPr>
              <a:t>Toolbar</a:t>
            </a:r>
            <a:r>
              <a:rPr lang="en-US" sz="1800" dirty="0">
                <a:solidFill>
                  <a:srgbClr val="5C6773"/>
                </a:solidFill>
                <a:latin typeface="var(--font-monospace)"/>
              </a:rPr>
              <a:t> /&gt;</a:t>
            </a:r>
          </a:p>
          <a:p>
            <a:r>
              <a:rPr lang="en-US" sz="1800" dirty="0">
                <a:solidFill>
                  <a:srgbClr val="5C6773"/>
                </a:solidFill>
                <a:latin typeface="var(--font-monospace)"/>
              </a:rPr>
              <a:t>      &lt;/</a:t>
            </a:r>
            <a:r>
              <a:rPr lang="en-US" sz="1800" dirty="0" err="1">
                <a:solidFill>
                  <a:srgbClr val="41A6D9"/>
                </a:solidFill>
                <a:latin typeface="var(--font-monospace)"/>
              </a:rPr>
              <a:t>ThemeContext</a:t>
            </a:r>
            <a:r>
              <a:rPr lang="en-US" sz="1800" dirty="0" err="1">
                <a:solidFill>
                  <a:srgbClr val="5C6773"/>
                </a:solidFill>
                <a:latin typeface="var(--font-monospace)"/>
              </a:rPr>
              <a:t>.</a:t>
            </a:r>
            <a:r>
              <a:rPr lang="en-US" sz="1800" dirty="0" err="1">
                <a:solidFill>
                  <a:srgbClr val="41A6D9"/>
                </a:solidFill>
                <a:latin typeface="var(--font-monospace)"/>
              </a:rPr>
              <a:t>Provider</a:t>
            </a:r>
            <a:r>
              <a:rPr lang="en-US" sz="1800" dirty="0">
                <a:solidFill>
                  <a:srgbClr val="5C6773"/>
                </a:solidFill>
                <a:latin typeface="var(--font-monospace)"/>
              </a:rPr>
              <a:t>&gt;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930671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711667-DCA2-4345-98E8-14D7B0C4ED2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16</a:t>
            </a:fld>
            <a:endParaRPr lang="ja-JP" altLang="en-US"/>
          </a:p>
        </p:txBody>
      </p:sp>
      <p:sp>
        <p:nvSpPr>
          <p:cNvPr id="4" name="Rectangle 3">
            <a:extLst>
              <a:ext uri="{FF2B5EF4-FFF2-40B4-BE49-F238E27FC236}">
                <a16:creationId xmlns:a16="http://schemas.microsoft.com/office/drawing/2014/main" id="{F8F4FCD6-AE2A-004E-9DF1-F758346ACADB}"/>
              </a:ext>
            </a:extLst>
          </p:cNvPr>
          <p:cNvSpPr/>
          <p:nvPr/>
        </p:nvSpPr>
        <p:spPr>
          <a:xfrm>
            <a:off x="1960417" y="1001038"/>
            <a:ext cx="6948055" cy="5355312"/>
          </a:xfrm>
          <a:prstGeom prst="rect">
            <a:avLst/>
          </a:prstGeom>
          <a:solidFill>
            <a:schemeClr val="bg1">
              <a:lumMod val="95000"/>
            </a:schemeClr>
          </a:solidFill>
        </p:spPr>
        <p:txBody>
          <a:bodyPr wrap="square">
            <a:spAutoFit/>
          </a:bodyPr>
          <a:lstStyle/>
          <a:p>
            <a:r>
              <a:rPr lang="en-US" sz="1800" i="1" dirty="0">
                <a:solidFill>
                  <a:srgbClr val="ABB0B6"/>
                </a:solidFill>
                <a:latin typeface="var(--font-monospace)"/>
              </a:rPr>
              <a:t>// A component in the middle doesn't have to</a:t>
            </a:r>
            <a:endParaRPr lang="en-US" sz="1800" dirty="0">
              <a:solidFill>
                <a:srgbClr val="5C6773"/>
              </a:solidFill>
              <a:latin typeface="var(--font-monospace)"/>
            </a:endParaRPr>
          </a:p>
          <a:p>
            <a:r>
              <a:rPr lang="en-US" sz="1800" i="1" dirty="0">
                <a:solidFill>
                  <a:srgbClr val="ABB0B6"/>
                </a:solidFill>
                <a:latin typeface="var(--font-monospace)"/>
              </a:rPr>
              <a:t>// pass the theme down explicitly anymore.</a:t>
            </a:r>
            <a:endParaRPr lang="en-US" sz="1800" dirty="0">
              <a:solidFill>
                <a:srgbClr val="5C6773"/>
              </a:solidFill>
              <a:latin typeface="var(--font-monospace)"/>
            </a:endParaRPr>
          </a:p>
          <a:p>
            <a:r>
              <a:rPr lang="en-US" sz="1800" dirty="0">
                <a:solidFill>
                  <a:srgbClr val="F2590C"/>
                </a:solidFill>
                <a:latin typeface="var(--font-monospace)"/>
              </a:rPr>
              <a:t>function</a:t>
            </a:r>
            <a:r>
              <a:rPr lang="en-US" sz="1800" dirty="0">
                <a:solidFill>
                  <a:srgbClr val="5C6773"/>
                </a:solidFill>
                <a:latin typeface="var(--font-monospace)"/>
              </a:rPr>
              <a:t> </a:t>
            </a:r>
            <a:r>
              <a:rPr lang="en-US" sz="1800" dirty="0">
                <a:solidFill>
                  <a:srgbClr val="41A6D9"/>
                </a:solidFill>
                <a:latin typeface="var(--font-monospace)"/>
              </a:rPr>
              <a:t>Toolbar</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&lt;div&gt;</a:t>
            </a:r>
          </a:p>
          <a:p>
            <a:r>
              <a:rPr lang="en-US" sz="1800" dirty="0">
                <a:solidFill>
                  <a:srgbClr val="5C6773"/>
                </a:solidFill>
                <a:latin typeface="var(--font-monospace)"/>
              </a:rPr>
              <a:t>      &lt;</a:t>
            </a:r>
            <a:r>
              <a:rPr lang="en-US" sz="1800" dirty="0" err="1">
                <a:solidFill>
                  <a:srgbClr val="41A6D9"/>
                </a:solidFill>
                <a:latin typeface="var(--font-monospace)"/>
              </a:rPr>
              <a:t>ThemedButton</a:t>
            </a:r>
            <a:r>
              <a:rPr lang="en-US" sz="1800" dirty="0">
                <a:solidFill>
                  <a:srgbClr val="5C6773"/>
                </a:solidFill>
                <a:latin typeface="var(--font-monospace)"/>
              </a:rPr>
              <a:t> /&gt;</a:t>
            </a:r>
          </a:p>
          <a:p>
            <a:r>
              <a:rPr lang="en-US" sz="1800" dirty="0">
                <a:solidFill>
                  <a:srgbClr val="5C6773"/>
                </a:solidFill>
                <a:latin typeface="var(--font-monospace)"/>
              </a:rPr>
              <a:t>    &lt;/div&gt;</a:t>
            </a:r>
          </a:p>
          <a:p>
            <a:r>
              <a:rPr lang="en-US" sz="1800" dirty="0">
                <a:solidFill>
                  <a:srgbClr val="5C6773"/>
                </a:solidFill>
                <a:latin typeface="var(--font-monospace)"/>
              </a:rPr>
              <a:t>  );</a:t>
            </a:r>
          </a:p>
          <a:p>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class</a:t>
            </a:r>
            <a:r>
              <a:rPr lang="en-US" sz="1800" dirty="0">
                <a:solidFill>
                  <a:srgbClr val="5C6773"/>
                </a:solidFill>
                <a:latin typeface="var(--font-monospace)"/>
              </a:rPr>
              <a:t> </a:t>
            </a:r>
            <a:r>
              <a:rPr lang="en-US" sz="1800" dirty="0" err="1">
                <a:solidFill>
                  <a:srgbClr val="41A6D9"/>
                </a:solidFill>
                <a:latin typeface="var(--font-monospace)"/>
              </a:rPr>
              <a:t>ThemedButton</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i="1" dirty="0">
                <a:solidFill>
                  <a:srgbClr val="ABB0B6"/>
                </a:solidFill>
                <a:latin typeface="var(--font-monospace)"/>
              </a:rPr>
              <a:t>// Assign a </a:t>
            </a:r>
            <a:r>
              <a:rPr lang="en-US" sz="1800" i="1" dirty="0" err="1">
                <a:solidFill>
                  <a:srgbClr val="ABB0B6"/>
                </a:solidFill>
                <a:latin typeface="var(--font-monospace)"/>
              </a:rPr>
              <a:t>contextType</a:t>
            </a:r>
            <a:r>
              <a:rPr lang="en-US" sz="1800" i="1" dirty="0">
                <a:solidFill>
                  <a:srgbClr val="ABB0B6"/>
                </a:solidFill>
                <a:latin typeface="var(--font-monospace)"/>
              </a:rPr>
              <a:t> to read the current theme context.</a:t>
            </a:r>
            <a:endParaRPr lang="en-US" sz="1800" dirty="0">
              <a:solidFill>
                <a:srgbClr val="5C6773"/>
              </a:solidFill>
              <a:latin typeface="var(--font-monospace)"/>
            </a:endParaRPr>
          </a:p>
          <a:p>
            <a:r>
              <a:rPr lang="en-US" sz="1800" dirty="0">
                <a:solidFill>
                  <a:srgbClr val="5C6773"/>
                </a:solidFill>
                <a:latin typeface="var(--font-monospace)"/>
              </a:rPr>
              <a:t>  </a:t>
            </a:r>
            <a:r>
              <a:rPr lang="en-US" sz="1800" i="1" dirty="0">
                <a:solidFill>
                  <a:srgbClr val="ABB0B6"/>
                </a:solidFill>
                <a:latin typeface="var(--font-monospace)"/>
              </a:rPr>
              <a:t>// React will find the closest theme Provider above and use its value.</a:t>
            </a:r>
            <a:endParaRPr lang="en-US" sz="1800" dirty="0">
              <a:solidFill>
                <a:srgbClr val="5C6773"/>
              </a:solidFill>
              <a:latin typeface="var(--font-monospace)"/>
            </a:endParaRPr>
          </a:p>
          <a:p>
            <a:r>
              <a:rPr lang="en-US" sz="1800" dirty="0">
                <a:solidFill>
                  <a:srgbClr val="5C6773"/>
                </a:solidFill>
                <a:latin typeface="var(--font-monospace)"/>
              </a:rPr>
              <a:t>  </a:t>
            </a:r>
            <a:r>
              <a:rPr lang="en-US" sz="1800" i="1" dirty="0">
                <a:solidFill>
                  <a:srgbClr val="ABB0B6"/>
                </a:solidFill>
                <a:latin typeface="var(--font-monospace)"/>
              </a:rPr>
              <a:t>// In this example, the current theme is "dark".</a:t>
            </a:r>
            <a:endParaRPr lang="en-US" sz="1800" dirty="0">
              <a:solidFill>
                <a:srgbClr val="5C6773"/>
              </a:solidFill>
              <a:latin typeface="var(--font-monospace)"/>
            </a:endParaRPr>
          </a:p>
          <a:p>
            <a:r>
              <a:rPr lang="en-US" sz="1800" dirty="0">
                <a:solidFill>
                  <a:srgbClr val="5C6773"/>
                </a:solidFill>
                <a:latin typeface="var(--font-monospace)"/>
              </a:rPr>
              <a:t>  static </a:t>
            </a:r>
            <a:r>
              <a:rPr lang="en-US" sz="1800" dirty="0" err="1">
                <a:solidFill>
                  <a:srgbClr val="5C6773"/>
                </a:solidFill>
                <a:latin typeface="var(--font-monospace)"/>
              </a:rPr>
              <a:t>contextType</a:t>
            </a:r>
            <a:r>
              <a:rPr lang="en-US" sz="1800" dirty="0">
                <a:solidFill>
                  <a:srgbClr val="5C6773"/>
                </a:solidFill>
                <a:latin typeface="var(--font-monospace)"/>
              </a:rPr>
              <a:t> = </a:t>
            </a:r>
            <a:r>
              <a:rPr lang="en-US" sz="1800" dirty="0" err="1">
                <a:solidFill>
                  <a:srgbClr val="41A6D9"/>
                </a:solidFill>
                <a:latin typeface="var(--font-monospace)"/>
              </a:rPr>
              <a:t>ThemeContext</a:t>
            </a:r>
            <a:r>
              <a:rPr lang="en-US" sz="1800" dirty="0">
                <a:solidFill>
                  <a:srgbClr val="5C6773"/>
                </a:solidFill>
                <a:latin typeface="var(--font-monospace)"/>
              </a:rPr>
              <a:t>;</a:t>
            </a:r>
          </a:p>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&lt;</a:t>
            </a:r>
            <a:r>
              <a:rPr lang="en-US" sz="1800" dirty="0">
                <a:solidFill>
                  <a:srgbClr val="41A6D9"/>
                </a:solidFill>
                <a:latin typeface="var(--font-monospace)"/>
              </a:rPr>
              <a:t>Button</a:t>
            </a:r>
            <a:r>
              <a:rPr lang="en-US" sz="1800" dirty="0">
                <a:solidFill>
                  <a:srgbClr val="5C6773"/>
                </a:solidFill>
                <a:latin typeface="var(--font-monospace)"/>
              </a:rPr>
              <a:t> theme={</a:t>
            </a:r>
            <a:r>
              <a:rPr lang="en-US" sz="1800" dirty="0" err="1">
                <a:solidFill>
                  <a:srgbClr val="F2590C"/>
                </a:solidFill>
                <a:latin typeface="var(--font-monospace)"/>
              </a:rPr>
              <a:t>this</a:t>
            </a:r>
            <a:r>
              <a:rPr lang="en-US" sz="1800" dirty="0" err="1">
                <a:solidFill>
                  <a:srgbClr val="5C6773"/>
                </a:solidFill>
                <a:latin typeface="var(--font-monospace)"/>
              </a:rPr>
              <a:t>.context</a:t>
            </a:r>
            <a:r>
              <a:rPr lang="en-US" sz="1800" dirty="0">
                <a:solidFill>
                  <a:srgbClr val="5C6773"/>
                </a:solidFill>
                <a:latin typeface="var(--font-monospace)"/>
              </a:rPr>
              <a:t>} /&gt;;</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1226701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C40EA-C56A-A047-8CCD-C3B8768E9CF4}"/>
              </a:ext>
            </a:extLst>
          </p:cNvPr>
          <p:cNvSpPr>
            <a:spLocks noGrp="1"/>
          </p:cNvSpPr>
          <p:nvPr>
            <p:ph type="title"/>
          </p:nvPr>
        </p:nvSpPr>
        <p:spPr/>
        <p:txBody>
          <a:bodyPr/>
          <a:lstStyle/>
          <a:p>
            <a:r>
              <a:rPr lang="en-US" dirty="0"/>
              <a:t>Before You Use Context</a:t>
            </a:r>
            <a:endParaRPr lang="en-VN" dirty="0"/>
          </a:p>
        </p:txBody>
      </p:sp>
      <p:sp>
        <p:nvSpPr>
          <p:cNvPr id="3" name="Slide Number Placeholder 2">
            <a:extLst>
              <a:ext uri="{FF2B5EF4-FFF2-40B4-BE49-F238E27FC236}">
                <a16:creationId xmlns:a16="http://schemas.microsoft.com/office/drawing/2014/main" id="{CD4F652A-97DC-FE4C-9365-E846DA2052C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17</a:t>
            </a:fld>
            <a:endParaRPr lang="ja-JP" altLang="en-US"/>
          </a:p>
        </p:txBody>
      </p:sp>
      <p:sp>
        <p:nvSpPr>
          <p:cNvPr id="5" name="Rectangle 4">
            <a:extLst>
              <a:ext uri="{FF2B5EF4-FFF2-40B4-BE49-F238E27FC236}">
                <a16:creationId xmlns:a16="http://schemas.microsoft.com/office/drawing/2014/main" id="{E77E4E03-8068-994B-8D2A-A97411FDAAD3}"/>
              </a:ext>
            </a:extLst>
          </p:cNvPr>
          <p:cNvSpPr/>
          <p:nvPr/>
        </p:nvSpPr>
        <p:spPr>
          <a:xfrm>
            <a:off x="1163781" y="2228671"/>
            <a:ext cx="10190019" cy="2400657"/>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Context is primarily used when some data needs to be accessible by </a:t>
            </a:r>
            <a:r>
              <a:rPr lang="en-US" sz="2000" i="1" dirty="0">
                <a:latin typeface="Arial" panose="020B0604020202020204" pitchFamily="34" charset="0"/>
                <a:cs typeface="Arial" panose="020B0604020202020204" pitchFamily="34" charset="0"/>
              </a:rPr>
              <a:t>many</a:t>
            </a:r>
            <a:r>
              <a:rPr lang="en-US" sz="2000" dirty="0">
                <a:latin typeface="Arial" panose="020B0604020202020204" pitchFamily="34" charset="0"/>
                <a:cs typeface="Arial" panose="020B0604020202020204" pitchFamily="34" charset="0"/>
              </a:rPr>
              <a:t> components at different nesting levels.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Apply it sparingly because it makes component reuse more difficult.</a:t>
            </a:r>
          </a:p>
          <a:p>
            <a:pPr>
              <a:spcBef>
                <a:spcPts val="600"/>
              </a:spcBef>
              <a:spcAft>
                <a:spcPts val="600"/>
              </a:spcAft>
            </a:pPr>
            <a:endParaRPr lang="en-US" sz="2000" dirty="0">
              <a:latin typeface="Arial" panose="020B0604020202020204" pitchFamily="34" charset="0"/>
              <a:cs typeface="Arial" panose="020B0604020202020204" pitchFamily="34" charset="0"/>
            </a:endParaRPr>
          </a:p>
          <a:p>
            <a:pPr>
              <a:spcBef>
                <a:spcPts val="600"/>
              </a:spcBef>
              <a:spcAft>
                <a:spcPts val="600"/>
              </a:spcAft>
            </a:pPr>
            <a:r>
              <a:rPr lang="en-US" sz="2000" b="1" dirty="0">
                <a:latin typeface="Arial" panose="020B0604020202020204" pitchFamily="34" charset="0"/>
                <a:cs typeface="Arial" panose="020B0604020202020204" pitchFamily="34" charset="0"/>
              </a:rPr>
              <a:t>If you only want to avoid passing some props through many levels, </a:t>
            </a:r>
            <a:r>
              <a:rPr lang="en-US" sz="2000" b="1" dirty="0">
                <a:solidFill>
                  <a:srgbClr val="1A1A1A"/>
                </a:solidFill>
                <a:latin typeface="Arial" panose="020B0604020202020204" pitchFamily="34" charset="0"/>
                <a:cs typeface="Arial" panose="020B0604020202020204" pitchFamily="34" charset="0"/>
                <a:hlinkClick r:id="rId2"/>
              </a:rPr>
              <a:t>component composition</a:t>
            </a:r>
            <a:r>
              <a:rPr lang="en-US" sz="2000" b="1" dirty="0">
                <a:latin typeface="Arial" panose="020B0604020202020204" pitchFamily="34" charset="0"/>
                <a:cs typeface="Arial" panose="020B0604020202020204" pitchFamily="34" charset="0"/>
              </a:rPr>
              <a:t> is often a simpler solution than context.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2359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E42D57-890E-A94E-8876-91B63F3858A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18</a:t>
            </a:fld>
            <a:endParaRPr lang="ja-JP" altLang="en-US"/>
          </a:p>
        </p:txBody>
      </p:sp>
      <p:sp>
        <p:nvSpPr>
          <p:cNvPr id="2" name="Rectangle 1">
            <a:extLst>
              <a:ext uri="{FF2B5EF4-FFF2-40B4-BE49-F238E27FC236}">
                <a16:creationId xmlns:a16="http://schemas.microsoft.com/office/drawing/2014/main" id="{2277AD2D-2C2D-B043-9037-2FF2BF77536A}"/>
              </a:ext>
            </a:extLst>
          </p:cNvPr>
          <p:cNvSpPr/>
          <p:nvPr/>
        </p:nvSpPr>
        <p:spPr>
          <a:xfrm>
            <a:off x="751609" y="1010773"/>
            <a:ext cx="9947563" cy="707886"/>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For example, consider a </a:t>
            </a:r>
            <a:r>
              <a:rPr lang="en-US" sz="2000" dirty="0">
                <a:highlight>
                  <a:srgbClr val="FFFF00"/>
                </a:highlight>
                <a:latin typeface="Arial" panose="020B0604020202020204" pitchFamily="34" charset="0"/>
                <a:cs typeface="Arial" panose="020B0604020202020204" pitchFamily="34" charset="0"/>
              </a:rPr>
              <a:t>Page</a:t>
            </a:r>
            <a:r>
              <a:rPr lang="en-US" sz="2000" dirty="0">
                <a:latin typeface="Arial" panose="020B0604020202020204" pitchFamily="34" charset="0"/>
                <a:cs typeface="Arial" panose="020B0604020202020204" pitchFamily="34" charset="0"/>
              </a:rPr>
              <a:t> component that passes a </a:t>
            </a:r>
            <a:r>
              <a:rPr lang="en-US" sz="2000" dirty="0">
                <a:highlight>
                  <a:srgbClr val="FFFF00"/>
                </a:highlight>
                <a:latin typeface="Arial" panose="020B0604020202020204" pitchFamily="34" charset="0"/>
                <a:cs typeface="Arial" panose="020B0604020202020204" pitchFamily="34" charset="0"/>
              </a:rPr>
              <a:t>user</a:t>
            </a:r>
            <a:r>
              <a:rPr lang="en-US" sz="2000" dirty="0">
                <a:latin typeface="Arial" panose="020B0604020202020204" pitchFamily="34" charset="0"/>
                <a:cs typeface="Arial" panose="020B0604020202020204" pitchFamily="34" charset="0"/>
              </a:rPr>
              <a:t> and </a:t>
            </a:r>
            <a:r>
              <a:rPr lang="en-US" sz="2000" dirty="0" err="1">
                <a:highlight>
                  <a:srgbClr val="FFFF00"/>
                </a:highlight>
                <a:latin typeface="Arial" panose="020B0604020202020204" pitchFamily="34" charset="0"/>
                <a:cs typeface="Arial" panose="020B0604020202020204" pitchFamily="34" charset="0"/>
              </a:rPr>
              <a:t>avatarSize</a:t>
            </a:r>
            <a:r>
              <a:rPr lang="en-US" sz="2000" dirty="0">
                <a:latin typeface="Arial" panose="020B0604020202020204" pitchFamily="34" charset="0"/>
                <a:cs typeface="Arial" panose="020B0604020202020204" pitchFamily="34" charset="0"/>
              </a:rPr>
              <a:t> prop several levels down so that deeply nested </a:t>
            </a:r>
            <a:r>
              <a:rPr lang="en-US" sz="2000" dirty="0">
                <a:highlight>
                  <a:srgbClr val="FFFF00"/>
                </a:highlight>
                <a:latin typeface="Arial" panose="020B0604020202020204" pitchFamily="34" charset="0"/>
                <a:cs typeface="Arial" panose="020B0604020202020204" pitchFamily="34" charset="0"/>
              </a:rPr>
              <a:t>Link</a:t>
            </a:r>
            <a:r>
              <a:rPr lang="en-US" sz="2000" dirty="0">
                <a:latin typeface="Arial" panose="020B0604020202020204" pitchFamily="34" charset="0"/>
                <a:cs typeface="Arial" panose="020B0604020202020204" pitchFamily="34" charset="0"/>
              </a:rPr>
              <a:t> and </a:t>
            </a:r>
            <a:r>
              <a:rPr lang="en-US" sz="2000" dirty="0">
                <a:highlight>
                  <a:srgbClr val="FFFF00"/>
                </a:highlight>
                <a:latin typeface="Arial" panose="020B0604020202020204" pitchFamily="34" charset="0"/>
                <a:cs typeface="Arial" panose="020B0604020202020204" pitchFamily="34" charset="0"/>
              </a:rPr>
              <a:t>Avatar</a:t>
            </a:r>
            <a:r>
              <a:rPr lang="en-US" sz="2000" dirty="0">
                <a:latin typeface="Arial" panose="020B0604020202020204" pitchFamily="34" charset="0"/>
                <a:cs typeface="Arial" panose="020B0604020202020204" pitchFamily="34" charset="0"/>
              </a:rPr>
              <a:t> components can read it:</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950E0529-31AD-8546-930D-0049E793A3C1}"/>
              </a:ext>
            </a:extLst>
          </p:cNvPr>
          <p:cNvSpPr/>
          <p:nvPr/>
        </p:nvSpPr>
        <p:spPr>
          <a:xfrm>
            <a:off x="1828799" y="2006179"/>
            <a:ext cx="6982691" cy="2585323"/>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&lt;</a:t>
            </a:r>
            <a:r>
              <a:rPr lang="en-US" sz="1800" dirty="0">
                <a:solidFill>
                  <a:srgbClr val="41A6D9"/>
                </a:solidFill>
                <a:latin typeface="var(--font-monospace)"/>
              </a:rPr>
              <a:t>Page</a:t>
            </a:r>
            <a:r>
              <a:rPr lang="en-US" sz="1800" dirty="0">
                <a:solidFill>
                  <a:srgbClr val="5C6773"/>
                </a:solidFill>
                <a:latin typeface="var(--font-monospace)"/>
              </a:rPr>
              <a:t> user={user} </a:t>
            </a:r>
            <a:r>
              <a:rPr lang="en-US" sz="1800" dirty="0" err="1">
                <a:solidFill>
                  <a:srgbClr val="5C6773"/>
                </a:solidFill>
                <a:latin typeface="var(--font-monospace)"/>
              </a:rPr>
              <a:t>avatarSize</a:t>
            </a:r>
            <a:r>
              <a:rPr lang="en-US" sz="1800" dirty="0">
                <a:solidFill>
                  <a:srgbClr val="5C6773"/>
                </a:solidFill>
                <a:latin typeface="var(--font-monospace)"/>
              </a:rPr>
              <a:t>={</a:t>
            </a:r>
            <a:r>
              <a:rPr lang="en-US" sz="1800" dirty="0" err="1">
                <a:solidFill>
                  <a:srgbClr val="5C6773"/>
                </a:solidFill>
                <a:latin typeface="var(--font-monospace)"/>
              </a:rPr>
              <a:t>avatarSize</a:t>
            </a:r>
            <a:r>
              <a:rPr lang="en-US" sz="1800" dirty="0">
                <a:solidFill>
                  <a:srgbClr val="5C6773"/>
                </a:solidFill>
                <a:latin typeface="var(--font-monospace)"/>
              </a:rPr>
              <a:t>} /&gt;</a:t>
            </a:r>
          </a:p>
          <a:p>
            <a:r>
              <a:rPr lang="en-US" sz="1800" i="1" dirty="0">
                <a:solidFill>
                  <a:srgbClr val="ABB0B6"/>
                </a:solidFill>
                <a:latin typeface="var(--font-monospace)"/>
              </a:rPr>
              <a:t>// ... which renders ...</a:t>
            </a:r>
            <a:endParaRPr lang="en-US" sz="1800" dirty="0">
              <a:solidFill>
                <a:srgbClr val="5C6773"/>
              </a:solidFill>
              <a:latin typeface="var(--font-monospace)"/>
            </a:endParaRPr>
          </a:p>
          <a:p>
            <a:r>
              <a:rPr lang="en-US" sz="1800" dirty="0">
                <a:solidFill>
                  <a:srgbClr val="5C6773"/>
                </a:solidFill>
                <a:latin typeface="var(--font-monospace)"/>
              </a:rPr>
              <a:t>&lt;</a:t>
            </a:r>
            <a:r>
              <a:rPr lang="en-US" sz="1800" dirty="0" err="1">
                <a:solidFill>
                  <a:srgbClr val="41A6D9"/>
                </a:solidFill>
                <a:latin typeface="var(--font-monospace)"/>
              </a:rPr>
              <a:t>PageLayout</a:t>
            </a:r>
            <a:r>
              <a:rPr lang="en-US" sz="1800" dirty="0">
                <a:solidFill>
                  <a:srgbClr val="5C6773"/>
                </a:solidFill>
                <a:latin typeface="var(--font-monospace)"/>
              </a:rPr>
              <a:t> user={user} </a:t>
            </a:r>
            <a:r>
              <a:rPr lang="en-US" sz="1800" dirty="0" err="1">
                <a:solidFill>
                  <a:srgbClr val="5C6773"/>
                </a:solidFill>
                <a:latin typeface="var(--font-monospace)"/>
              </a:rPr>
              <a:t>avatarSize</a:t>
            </a:r>
            <a:r>
              <a:rPr lang="en-US" sz="1800" dirty="0">
                <a:solidFill>
                  <a:srgbClr val="5C6773"/>
                </a:solidFill>
                <a:latin typeface="var(--font-monospace)"/>
              </a:rPr>
              <a:t>={</a:t>
            </a:r>
            <a:r>
              <a:rPr lang="en-US" sz="1800" dirty="0" err="1">
                <a:solidFill>
                  <a:srgbClr val="5C6773"/>
                </a:solidFill>
                <a:latin typeface="var(--font-monospace)"/>
              </a:rPr>
              <a:t>avatarSize</a:t>
            </a:r>
            <a:r>
              <a:rPr lang="en-US" sz="1800" dirty="0">
                <a:solidFill>
                  <a:srgbClr val="5C6773"/>
                </a:solidFill>
                <a:latin typeface="var(--font-monospace)"/>
              </a:rPr>
              <a:t>} /&gt;</a:t>
            </a:r>
          </a:p>
          <a:p>
            <a:r>
              <a:rPr lang="en-US" sz="1800" i="1" dirty="0">
                <a:solidFill>
                  <a:srgbClr val="ABB0B6"/>
                </a:solidFill>
                <a:latin typeface="var(--font-monospace)"/>
              </a:rPr>
              <a:t>// ... which renders ...</a:t>
            </a:r>
            <a:endParaRPr lang="en-US" sz="1800" dirty="0">
              <a:solidFill>
                <a:srgbClr val="5C6773"/>
              </a:solidFill>
              <a:latin typeface="var(--font-monospace)"/>
            </a:endParaRPr>
          </a:p>
          <a:p>
            <a:r>
              <a:rPr lang="en-US" sz="1800" dirty="0">
                <a:solidFill>
                  <a:srgbClr val="5C6773"/>
                </a:solidFill>
                <a:latin typeface="var(--font-monospace)"/>
              </a:rPr>
              <a:t>&lt;</a:t>
            </a:r>
            <a:r>
              <a:rPr lang="en-US" sz="1800" dirty="0" err="1">
                <a:solidFill>
                  <a:srgbClr val="41A6D9"/>
                </a:solidFill>
                <a:latin typeface="var(--font-monospace)"/>
              </a:rPr>
              <a:t>NavigationBar</a:t>
            </a:r>
            <a:r>
              <a:rPr lang="en-US" sz="1800" dirty="0">
                <a:solidFill>
                  <a:srgbClr val="5C6773"/>
                </a:solidFill>
                <a:latin typeface="var(--font-monospace)"/>
              </a:rPr>
              <a:t> user={user} </a:t>
            </a:r>
            <a:r>
              <a:rPr lang="en-US" sz="1800" dirty="0" err="1">
                <a:solidFill>
                  <a:srgbClr val="5C6773"/>
                </a:solidFill>
                <a:latin typeface="var(--font-monospace)"/>
              </a:rPr>
              <a:t>avatarSize</a:t>
            </a:r>
            <a:r>
              <a:rPr lang="en-US" sz="1800" dirty="0">
                <a:solidFill>
                  <a:srgbClr val="5C6773"/>
                </a:solidFill>
                <a:latin typeface="var(--font-monospace)"/>
              </a:rPr>
              <a:t>={</a:t>
            </a:r>
            <a:r>
              <a:rPr lang="en-US" sz="1800" dirty="0" err="1">
                <a:solidFill>
                  <a:srgbClr val="5C6773"/>
                </a:solidFill>
                <a:latin typeface="var(--font-monospace)"/>
              </a:rPr>
              <a:t>avatarSize</a:t>
            </a:r>
            <a:r>
              <a:rPr lang="en-US" sz="1800" dirty="0">
                <a:solidFill>
                  <a:srgbClr val="5C6773"/>
                </a:solidFill>
                <a:latin typeface="var(--font-monospace)"/>
              </a:rPr>
              <a:t>} /&gt;</a:t>
            </a:r>
          </a:p>
          <a:p>
            <a:r>
              <a:rPr lang="en-US" sz="1800" i="1" dirty="0">
                <a:solidFill>
                  <a:srgbClr val="ABB0B6"/>
                </a:solidFill>
                <a:latin typeface="var(--font-monospace)"/>
              </a:rPr>
              <a:t>// ... which renders ...</a:t>
            </a:r>
            <a:endParaRPr lang="en-US" sz="1800" dirty="0">
              <a:solidFill>
                <a:srgbClr val="5C6773"/>
              </a:solidFill>
              <a:latin typeface="var(--font-monospace)"/>
            </a:endParaRPr>
          </a:p>
          <a:p>
            <a:r>
              <a:rPr lang="en-US" sz="1800" dirty="0">
                <a:solidFill>
                  <a:srgbClr val="5C6773"/>
                </a:solidFill>
                <a:latin typeface="var(--font-monospace)"/>
              </a:rPr>
              <a:t>&lt;</a:t>
            </a:r>
            <a:r>
              <a:rPr lang="en-US" sz="1800" dirty="0">
                <a:solidFill>
                  <a:srgbClr val="41A6D9"/>
                </a:solidFill>
                <a:latin typeface="var(--font-monospace)"/>
              </a:rPr>
              <a:t>Link</a:t>
            </a:r>
            <a:r>
              <a:rPr lang="en-US" sz="1800" dirty="0">
                <a:solidFill>
                  <a:srgbClr val="5C6773"/>
                </a:solidFill>
                <a:latin typeface="var(--font-monospace)"/>
              </a:rPr>
              <a:t> </a:t>
            </a:r>
            <a:r>
              <a:rPr lang="en-US" sz="1800" dirty="0" err="1">
                <a:solidFill>
                  <a:srgbClr val="5C6773"/>
                </a:solidFill>
                <a:latin typeface="var(--font-monospace)"/>
              </a:rPr>
              <a:t>href</a:t>
            </a:r>
            <a:r>
              <a:rPr lang="en-US" sz="1800" dirty="0">
                <a:solidFill>
                  <a:srgbClr val="5C6773"/>
                </a:solidFill>
                <a:latin typeface="var(--font-monospace)"/>
              </a:rPr>
              <a:t>={</a:t>
            </a:r>
            <a:r>
              <a:rPr lang="en-US" sz="1800" dirty="0" err="1">
                <a:solidFill>
                  <a:srgbClr val="5C6773"/>
                </a:solidFill>
                <a:latin typeface="var(--font-monospace)"/>
              </a:rPr>
              <a:t>user.permalink</a:t>
            </a:r>
            <a:r>
              <a:rPr lang="en-US" sz="1800" dirty="0">
                <a:solidFill>
                  <a:srgbClr val="5C6773"/>
                </a:solidFill>
                <a:latin typeface="var(--font-monospace)"/>
              </a:rPr>
              <a:t>}&gt;</a:t>
            </a:r>
          </a:p>
          <a:p>
            <a:r>
              <a:rPr lang="en-US" sz="1800" dirty="0">
                <a:solidFill>
                  <a:srgbClr val="5C6773"/>
                </a:solidFill>
                <a:latin typeface="var(--font-monospace)"/>
              </a:rPr>
              <a:t>  &lt;</a:t>
            </a:r>
            <a:r>
              <a:rPr lang="en-US" sz="1800" dirty="0">
                <a:solidFill>
                  <a:srgbClr val="41A6D9"/>
                </a:solidFill>
                <a:latin typeface="var(--font-monospace)"/>
              </a:rPr>
              <a:t>Avatar</a:t>
            </a:r>
            <a:r>
              <a:rPr lang="en-US" sz="1800" dirty="0">
                <a:solidFill>
                  <a:srgbClr val="5C6773"/>
                </a:solidFill>
                <a:latin typeface="var(--font-monospace)"/>
              </a:rPr>
              <a:t> user={user} size={</a:t>
            </a:r>
            <a:r>
              <a:rPr lang="en-US" sz="1800" dirty="0" err="1">
                <a:solidFill>
                  <a:srgbClr val="5C6773"/>
                </a:solidFill>
                <a:latin typeface="var(--font-monospace)"/>
              </a:rPr>
              <a:t>avatarSize</a:t>
            </a:r>
            <a:r>
              <a:rPr lang="en-US" sz="1800" dirty="0">
                <a:solidFill>
                  <a:srgbClr val="5C6773"/>
                </a:solidFill>
                <a:latin typeface="var(--font-monospace)"/>
              </a:rPr>
              <a:t>} /&gt;</a:t>
            </a:r>
          </a:p>
          <a:p>
            <a:r>
              <a:rPr lang="en-US" sz="1800" dirty="0">
                <a:solidFill>
                  <a:srgbClr val="5C6773"/>
                </a:solidFill>
                <a:latin typeface="var(--font-monospace)"/>
              </a:rPr>
              <a:t>&lt;/</a:t>
            </a:r>
            <a:r>
              <a:rPr lang="en-US" sz="1800" dirty="0">
                <a:solidFill>
                  <a:srgbClr val="41A6D9"/>
                </a:solidFill>
                <a:latin typeface="var(--font-monospace)"/>
              </a:rPr>
              <a:t>Link</a:t>
            </a:r>
            <a:r>
              <a:rPr lang="en-US" sz="1800" dirty="0">
                <a:solidFill>
                  <a:srgbClr val="5C6773"/>
                </a:solidFill>
                <a:latin typeface="var(--font-monospace)"/>
              </a:rPr>
              <a:t>&gt;</a:t>
            </a:r>
          </a:p>
        </p:txBody>
      </p:sp>
      <p:sp>
        <p:nvSpPr>
          <p:cNvPr id="6" name="Rectangle 5">
            <a:extLst>
              <a:ext uri="{FF2B5EF4-FFF2-40B4-BE49-F238E27FC236}">
                <a16:creationId xmlns:a16="http://schemas.microsoft.com/office/drawing/2014/main" id="{8058A080-4826-9249-B069-BD9D6B540B9E}"/>
              </a:ext>
            </a:extLst>
          </p:cNvPr>
          <p:cNvSpPr/>
          <p:nvPr/>
        </p:nvSpPr>
        <p:spPr>
          <a:xfrm>
            <a:off x="751609" y="4879022"/>
            <a:ext cx="10688782" cy="1477328"/>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It might feel redundant to pass down the </a:t>
            </a:r>
            <a:r>
              <a:rPr lang="en-US" sz="2000" dirty="0">
                <a:highlight>
                  <a:srgbClr val="FFFF00"/>
                </a:highlight>
                <a:latin typeface="Arial" panose="020B0604020202020204" pitchFamily="34" charset="0"/>
                <a:cs typeface="Arial" panose="020B0604020202020204" pitchFamily="34" charset="0"/>
              </a:rPr>
              <a:t>user</a:t>
            </a:r>
            <a:r>
              <a:rPr lang="en-US" sz="2000" dirty="0">
                <a:latin typeface="Arial" panose="020B0604020202020204" pitchFamily="34" charset="0"/>
                <a:cs typeface="Arial" panose="020B0604020202020204" pitchFamily="34" charset="0"/>
              </a:rPr>
              <a:t> and </a:t>
            </a:r>
            <a:r>
              <a:rPr lang="en-US" sz="2000" dirty="0" err="1">
                <a:highlight>
                  <a:srgbClr val="FFFF00"/>
                </a:highlight>
                <a:latin typeface="Arial" panose="020B0604020202020204" pitchFamily="34" charset="0"/>
                <a:cs typeface="Arial" panose="020B0604020202020204" pitchFamily="34" charset="0"/>
              </a:rPr>
              <a:t>avatarSize</a:t>
            </a:r>
            <a:r>
              <a:rPr lang="en-US" sz="2000" dirty="0">
                <a:latin typeface="Arial" panose="020B0604020202020204" pitchFamily="34" charset="0"/>
                <a:cs typeface="Arial" panose="020B0604020202020204" pitchFamily="34" charset="0"/>
              </a:rPr>
              <a:t> props through many levels if in the end only the </a:t>
            </a:r>
            <a:r>
              <a:rPr lang="en-US" sz="2000" dirty="0">
                <a:highlight>
                  <a:srgbClr val="FFFF00"/>
                </a:highlight>
                <a:latin typeface="Arial" panose="020B0604020202020204" pitchFamily="34" charset="0"/>
                <a:cs typeface="Arial" panose="020B0604020202020204" pitchFamily="34" charset="0"/>
              </a:rPr>
              <a:t>Avatar</a:t>
            </a:r>
            <a:r>
              <a:rPr lang="en-US" sz="2000" dirty="0">
                <a:latin typeface="Arial" panose="020B0604020202020204" pitchFamily="34" charset="0"/>
                <a:cs typeface="Arial" panose="020B0604020202020204" pitchFamily="34" charset="0"/>
              </a:rPr>
              <a:t> component really needs it.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It’s also annoying that whenever the </a:t>
            </a:r>
            <a:r>
              <a:rPr lang="en-US" sz="2000" dirty="0">
                <a:highlight>
                  <a:srgbClr val="FFFF00"/>
                </a:highlight>
                <a:latin typeface="Arial" panose="020B0604020202020204" pitchFamily="34" charset="0"/>
                <a:cs typeface="Arial" panose="020B0604020202020204" pitchFamily="34" charset="0"/>
              </a:rPr>
              <a:t>Avatar</a:t>
            </a:r>
            <a:r>
              <a:rPr lang="en-US" sz="2000" dirty="0">
                <a:latin typeface="Arial" panose="020B0604020202020204" pitchFamily="34" charset="0"/>
                <a:cs typeface="Arial" panose="020B0604020202020204" pitchFamily="34" charset="0"/>
              </a:rPr>
              <a:t> component needs more props from the top, you have to add them at all the intermediate levels too.</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332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0A27AD-A4D3-C944-AE19-1F42CAEB08E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19</a:t>
            </a:fld>
            <a:endParaRPr lang="ja-JP" altLang="en-US"/>
          </a:p>
        </p:txBody>
      </p:sp>
      <p:sp>
        <p:nvSpPr>
          <p:cNvPr id="6" name="Rectangle 5">
            <a:extLst>
              <a:ext uri="{FF2B5EF4-FFF2-40B4-BE49-F238E27FC236}">
                <a16:creationId xmlns:a16="http://schemas.microsoft.com/office/drawing/2014/main" id="{21170C38-7F4B-B14E-B7CE-6562529F43A9}"/>
              </a:ext>
            </a:extLst>
          </p:cNvPr>
          <p:cNvSpPr/>
          <p:nvPr/>
        </p:nvSpPr>
        <p:spPr>
          <a:xfrm>
            <a:off x="429491" y="801377"/>
            <a:ext cx="11028218" cy="707886"/>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One way to solve this issue </a:t>
            </a:r>
            <a:r>
              <a:rPr lang="en-US" sz="2000" b="1" dirty="0">
                <a:latin typeface="Arial" panose="020B0604020202020204" pitchFamily="34" charset="0"/>
                <a:cs typeface="Arial" panose="020B0604020202020204" pitchFamily="34" charset="0"/>
              </a:rPr>
              <a:t>without context</a:t>
            </a:r>
            <a:r>
              <a:rPr lang="en-US" sz="2000" dirty="0">
                <a:latin typeface="Arial" panose="020B0604020202020204" pitchFamily="34" charset="0"/>
                <a:cs typeface="Arial" panose="020B0604020202020204" pitchFamily="34" charset="0"/>
              </a:rPr>
              <a:t> is to </a:t>
            </a:r>
            <a:r>
              <a:rPr lang="en-US" sz="2000" dirty="0">
                <a:latin typeface="Arial" panose="020B0604020202020204" pitchFamily="34" charset="0"/>
                <a:cs typeface="Arial" panose="020B0604020202020204" pitchFamily="34" charset="0"/>
                <a:hlinkClick r:id="rId2"/>
              </a:rPr>
              <a:t>pass down the Avatar component itself</a:t>
            </a:r>
            <a:r>
              <a:rPr lang="en-US" sz="2000" dirty="0">
                <a:latin typeface="Arial" panose="020B0604020202020204" pitchFamily="34" charset="0"/>
                <a:cs typeface="Arial" panose="020B0604020202020204" pitchFamily="34" charset="0"/>
              </a:rPr>
              <a:t> so that the intermediate components don’t need to know about the </a:t>
            </a:r>
            <a:r>
              <a:rPr lang="en-US" sz="2000" dirty="0">
                <a:highlight>
                  <a:srgbClr val="FFFF00"/>
                </a:highlight>
                <a:latin typeface="Arial" panose="020B0604020202020204" pitchFamily="34" charset="0"/>
                <a:cs typeface="Arial" panose="020B0604020202020204" pitchFamily="34" charset="0"/>
              </a:rPr>
              <a:t>user</a:t>
            </a:r>
            <a:r>
              <a:rPr lang="en-US" sz="2000" dirty="0">
                <a:latin typeface="Arial" panose="020B0604020202020204" pitchFamily="34" charset="0"/>
                <a:cs typeface="Arial" panose="020B0604020202020204" pitchFamily="34" charset="0"/>
              </a:rPr>
              <a:t> or </a:t>
            </a:r>
            <a:r>
              <a:rPr lang="en-US" sz="2000" dirty="0" err="1">
                <a:highlight>
                  <a:srgbClr val="FFFF00"/>
                </a:highlight>
                <a:latin typeface="Arial" panose="020B0604020202020204" pitchFamily="34" charset="0"/>
                <a:cs typeface="Arial" panose="020B0604020202020204" pitchFamily="34" charset="0"/>
              </a:rPr>
              <a:t>avatarSize</a:t>
            </a:r>
            <a:r>
              <a:rPr lang="en-US" sz="2000" dirty="0">
                <a:latin typeface="Arial" panose="020B0604020202020204" pitchFamily="34" charset="0"/>
                <a:cs typeface="Arial" panose="020B0604020202020204" pitchFamily="34" charset="0"/>
              </a:rPr>
              <a:t> props:</a:t>
            </a:r>
            <a:endParaRPr lang="en-VN" sz="20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9AA5A8D1-5FFB-0540-A7D7-91015C43D0CE}"/>
              </a:ext>
            </a:extLst>
          </p:cNvPr>
          <p:cNvSpPr/>
          <p:nvPr/>
        </p:nvSpPr>
        <p:spPr>
          <a:xfrm>
            <a:off x="2285999" y="1643162"/>
            <a:ext cx="7024255" cy="5078313"/>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a:solidFill>
                  <a:srgbClr val="41A6D9"/>
                </a:solidFill>
                <a:latin typeface="var(--font-monospace)"/>
              </a:rPr>
              <a:t>Page</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user = </a:t>
            </a:r>
            <a:r>
              <a:rPr lang="en-US" sz="1800" dirty="0" err="1">
                <a:solidFill>
                  <a:srgbClr val="5C6773"/>
                </a:solidFill>
                <a:latin typeface="var(--font-monospace)"/>
              </a:rPr>
              <a:t>props.user</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userLink</a:t>
            </a:r>
            <a:r>
              <a:rPr lang="en-US" sz="1800" dirty="0">
                <a:solidFill>
                  <a:srgbClr val="5C6773"/>
                </a:solidFill>
                <a:latin typeface="var(--font-monospace)"/>
              </a:rPr>
              <a:t> = (</a:t>
            </a:r>
          </a:p>
          <a:p>
            <a:r>
              <a:rPr lang="en-US" sz="1800" dirty="0">
                <a:solidFill>
                  <a:srgbClr val="5C6773"/>
                </a:solidFill>
                <a:latin typeface="var(--font-monospace)"/>
              </a:rPr>
              <a:t>    &lt;</a:t>
            </a:r>
            <a:r>
              <a:rPr lang="en-US" sz="1800" dirty="0">
                <a:solidFill>
                  <a:srgbClr val="41A6D9"/>
                </a:solidFill>
                <a:latin typeface="var(--font-monospace)"/>
              </a:rPr>
              <a:t>Link</a:t>
            </a:r>
            <a:r>
              <a:rPr lang="en-US" sz="1800" dirty="0">
                <a:solidFill>
                  <a:srgbClr val="5C6773"/>
                </a:solidFill>
                <a:latin typeface="var(--font-monospace)"/>
              </a:rPr>
              <a:t> </a:t>
            </a:r>
            <a:r>
              <a:rPr lang="en-US" sz="1800" dirty="0" err="1">
                <a:solidFill>
                  <a:srgbClr val="5C6773"/>
                </a:solidFill>
                <a:latin typeface="var(--font-monospace)"/>
              </a:rPr>
              <a:t>href</a:t>
            </a:r>
            <a:r>
              <a:rPr lang="en-US" sz="1800" dirty="0">
                <a:solidFill>
                  <a:srgbClr val="5C6773"/>
                </a:solidFill>
                <a:latin typeface="var(--font-monospace)"/>
              </a:rPr>
              <a:t>={</a:t>
            </a:r>
            <a:r>
              <a:rPr lang="en-US" sz="1800" dirty="0" err="1">
                <a:solidFill>
                  <a:srgbClr val="5C6773"/>
                </a:solidFill>
                <a:latin typeface="var(--font-monospace)"/>
              </a:rPr>
              <a:t>user.permalink</a:t>
            </a:r>
            <a:r>
              <a:rPr lang="en-US" sz="1800" dirty="0">
                <a:solidFill>
                  <a:srgbClr val="5C6773"/>
                </a:solidFill>
                <a:latin typeface="var(--font-monospace)"/>
              </a:rPr>
              <a:t>}&gt;</a:t>
            </a:r>
          </a:p>
          <a:p>
            <a:r>
              <a:rPr lang="en-US" sz="1800" dirty="0">
                <a:solidFill>
                  <a:srgbClr val="5C6773"/>
                </a:solidFill>
                <a:latin typeface="var(--font-monospace)"/>
              </a:rPr>
              <a:t>      &lt;</a:t>
            </a:r>
            <a:r>
              <a:rPr lang="en-US" sz="1800" dirty="0">
                <a:solidFill>
                  <a:srgbClr val="41A6D9"/>
                </a:solidFill>
                <a:latin typeface="var(--font-monospace)"/>
              </a:rPr>
              <a:t>Avatar</a:t>
            </a:r>
            <a:r>
              <a:rPr lang="en-US" sz="1800" dirty="0">
                <a:solidFill>
                  <a:srgbClr val="5C6773"/>
                </a:solidFill>
                <a:latin typeface="var(--font-monospace)"/>
              </a:rPr>
              <a:t> user={user} size={</a:t>
            </a:r>
            <a:r>
              <a:rPr lang="en-US" sz="1800" dirty="0" err="1">
                <a:solidFill>
                  <a:srgbClr val="5C6773"/>
                </a:solidFill>
                <a:latin typeface="var(--font-monospace)"/>
              </a:rPr>
              <a:t>props.avatarSize</a:t>
            </a:r>
            <a:r>
              <a:rPr lang="en-US" sz="1800" dirty="0">
                <a:solidFill>
                  <a:srgbClr val="5C6773"/>
                </a:solidFill>
                <a:latin typeface="var(--font-monospace)"/>
              </a:rPr>
              <a:t>} /&gt;</a:t>
            </a:r>
          </a:p>
          <a:p>
            <a:r>
              <a:rPr lang="en-US" sz="1800" dirty="0">
                <a:solidFill>
                  <a:srgbClr val="5C6773"/>
                </a:solidFill>
                <a:latin typeface="var(--font-monospace)"/>
              </a:rPr>
              <a:t>    &lt;/</a:t>
            </a:r>
            <a:r>
              <a:rPr lang="en-US" sz="1800" dirty="0">
                <a:solidFill>
                  <a:srgbClr val="41A6D9"/>
                </a:solidFill>
                <a:latin typeface="var(--font-monospace)"/>
              </a:rPr>
              <a:t>Link</a:t>
            </a:r>
            <a:r>
              <a:rPr lang="en-US" sz="1800" dirty="0">
                <a:solidFill>
                  <a:srgbClr val="5C6773"/>
                </a:solidFill>
                <a:latin typeface="var(--font-monospace)"/>
              </a:rPr>
              <a:t>&gt;</a:t>
            </a:r>
          </a:p>
          <a:p>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&lt;</a:t>
            </a:r>
            <a:r>
              <a:rPr lang="en-US" sz="1800" dirty="0" err="1">
                <a:solidFill>
                  <a:srgbClr val="41A6D9"/>
                </a:solidFill>
                <a:latin typeface="var(--font-monospace)"/>
              </a:rPr>
              <a:t>PageLayout</a:t>
            </a:r>
            <a:r>
              <a:rPr lang="en-US" sz="1800" dirty="0">
                <a:solidFill>
                  <a:srgbClr val="5C6773"/>
                </a:solidFill>
                <a:latin typeface="var(--font-monospace)"/>
              </a:rPr>
              <a:t> </a:t>
            </a:r>
            <a:r>
              <a:rPr lang="en-US" sz="1800" dirty="0" err="1">
                <a:solidFill>
                  <a:srgbClr val="5C6773"/>
                </a:solidFill>
                <a:latin typeface="var(--font-monospace)"/>
              </a:rPr>
              <a:t>userLink</a:t>
            </a:r>
            <a:r>
              <a:rPr lang="en-US" sz="1800" dirty="0">
                <a:solidFill>
                  <a:srgbClr val="5C6773"/>
                </a:solidFill>
                <a:latin typeface="var(--font-monospace)"/>
              </a:rPr>
              <a:t>={</a:t>
            </a:r>
            <a:r>
              <a:rPr lang="en-US" sz="1800" dirty="0" err="1">
                <a:solidFill>
                  <a:srgbClr val="5C6773"/>
                </a:solidFill>
                <a:latin typeface="var(--font-monospace)"/>
              </a:rPr>
              <a:t>userLink</a:t>
            </a:r>
            <a:r>
              <a:rPr lang="en-US" sz="1800" dirty="0">
                <a:solidFill>
                  <a:srgbClr val="5C6773"/>
                </a:solidFill>
                <a:latin typeface="var(--font-monospace)"/>
              </a:rPr>
              <a:t>} /&gt;;</a:t>
            </a:r>
          </a:p>
          <a:p>
            <a:r>
              <a:rPr lang="en-US" sz="1800" dirty="0">
                <a:solidFill>
                  <a:srgbClr val="5C6773"/>
                </a:solidFill>
                <a:latin typeface="var(--font-monospace)"/>
              </a:rPr>
              <a:t>}</a:t>
            </a:r>
          </a:p>
          <a:p>
            <a:br>
              <a:rPr lang="en-US" sz="1800" dirty="0">
                <a:solidFill>
                  <a:srgbClr val="5C6773"/>
                </a:solidFill>
                <a:latin typeface="var(--font-monospace)"/>
              </a:rPr>
            </a:br>
            <a:r>
              <a:rPr lang="en-US" sz="1800" i="1" dirty="0">
                <a:solidFill>
                  <a:srgbClr val="ABB0B6"/>
                </a:solidFill>
                <a:latin typeface="var(--font-monospace)"/>
              </a:rPr>
              <a:t>// Now, we have:</a:t>
            </a:r>
            <a:endParaRPr lang="en-US" sz="1800" dirty="0">
              <a:solidFill>
                <a:srgbClr val="5C6773"/>
              </a:solidFill>
              <a:latin typeface="var(--font-monospace)"/>
            </a:endParaRPr>
          </a:p>
          <a:p>
            <a:r>
              <a:rPr lang="en-US" sz="1800" dirty="0">
                <a:solidFill>
                  <a:srgbClr val="5C6773"/>
                </a:solidFill>
                <a:latin typeface="var(--font-monospace)"/>
              </a:rPr>
              <a:t>&lt;</a:t>
            </a:r>
            <a:r>
              <a:rPr lang="en-US" sz="1800" dirty="0">
                <a:solidFill>
                  <a:srgbClr val="41A6D9"/>
                </a:solidFill>
                <a:latin typeface="var(--font-monospace)"/>
              </a:rPr>
              <a:t>Page</a:t>
            </a:r>
            <a:r>
              <a:rPr lang="en-US" sz="1800" dirty="0">
                <a:solidFill>
                  <a:srgbClr val="5C6773"/>
                </a:solidFill>
                <a:latin typeface="var(--font-monospace)"/>
              </a:rPr>
              <a:t> user={user} </a:t>
            </a:r>
            <a:r>
              <a:rPr lang="en-US" sz="1800" dirty="0" err="1">
                <a:solidFill>
                  <a:srgbClr val="5C6773"/>
                </a:solidFill>
                <a:latin typeface="var(--font-monospace)"/>
              </a:rPr>
              <a:t>avatarSize</a:t>
            </a:r>
            <a:r>
              <a:rPr lang="en-US" sz="1800" dirty="0">
                <a:solidFill>
                  <a:srgbClr val="5C6773"/>
                </a:solidFill>
                <a:latin typeface="var(--font-monospace)"/>
              </a:rPr>
              <a:t>={</a:t>
            </a:r>
            <a:r>
              <a:rPr lang="en-US" sz="1800" dirty="0" err="1">
                <a:solidFill>
                  <a:srgbClr val="5C6773"/>
                </a:solidFill>
                <a:latin typeface="var(--font-monospace)"/>
              </a:rPr>
              <a:t>avatarSize</a:t>
            </a:r>
            <a:r>
              <a:rPr lang="en-US" sz="1800" dirty="0">
                <a:solidFill>
                  <a:srgbClr val="5C6773"/>
                </a:solidFill>
                <a:latin typeface="var(--font-monospace)"/>
              </a:rPr>
              <a:t>} /&gt;</a:t>
            </a:r>
          </a:p>
          <a:p>
            <a:r>
              <a:rPr lang="en-US" sz="1800" i="1" dirty="0">
                <a:solidFill>
                  <a:srgbClr val="ABB0B6"/>
                </a:solidFill>
                <a:latin typeface="var(--font-monospace)"/>
              </a:rPr>
              <a:t>// ... which renders ...</a:t>
            </a:r>
            <a:endParaRPr lang="en-US" sz="1800" dirty="0">
              <a:solidFill>
                <a:srgbClr val="5C6773"/>
              </a:solidFill>
              <a:latin typeface="var(--font-monospace)"/>
            </a:endParaRPr>
          </a:p>
          <a:p>
            <a:r>
              <a:rPr lang="en-US" sz="1800" dirty="0">
                <a:solidFill>
                  <a:srgbClr val="5C6773"/>
                </a:solidFill>
                <a:latin typeface="var(--font-monospace)"/>
              </a:rPr>
              <a:t>&lt;</a:t>
            </a:r>
            <a:r>
              <a:rPr lang="en-US" sz="1800" dirty="0" err="1">
                <a:solidFill>
                  <a:srgbClr val="41A6D9"/>
                </a:solidFill>
                <a:latin typeface="var(--font-monospace)"/>
              </a:rPr>
              <a:t>PageLayout</a:t>
            </a:r>
            <a:r>
              <a:rPr lang="en-US" sz="1800" dirty="0">
                <a:solidFill>
                  <a:srgbClr val="5C6773"/>
                </a:solidFill>
                <a:latin typeface="var(--font-monospace)"/>
              </a:rPr>
              <a:t> </a:t>
            </a:r>
            <a:r>
              <a:rPr lang="en-US" sz="1800" dirty="0" err="1">
                <a:solidFill>
                  <a:srgbClr val="5C6773"/>
                </a:solidFill>
                <a:latin typeface="var(--font-monospace)"/>
              </a:rPr>
              <a:t>userLink</a:t>
            </a:r>
            <a:r>
              <a:rPr lang="en-US" sz="1800" dirty="0">
                <a:solidFill>
                  <a:srgbClr val="5C6773"/>
                </a:solidFill>
                <a:latin typeface="var(--font-monospace)"/>
              </a:rPr>
              <a:t>={...} /&gt;</a:t>
            </a:r>
          </a:p>
          <a:p>
            <a:r>
              <a:rPr lang="en-US" sz="1800" i="1" dirty="0">
                <a:solidFill>
                  <a:srgbClr val="ABB0B6"/>
                </a:solidFill>
                <a:latin typeface="var(--font-monospace)"/>
              </a:rPr>
              <a:t>// ... which renders ...</a:t>
            </a:r>
            <a:endParaRPr lang="en-US" sz="1800" dirty="0">
              <a:solidFill>
                <a:srgbClr val="5C6773"/>
              </a:solidFill>
              <a:latin typeface="var(--font-monospace)"/>
            </a:endParaRPr>
          </a:p>
          <a:p>
            <a:r>
              <a:rPr lang="en-US" sz="1800" dirty="0">
                <a:solidFill>
                  <a:srgbClr val="5C6773"/>
                </a:solidFill>
                <a:latin typeface="var(--font-monospace)"/>
              </a:rPr>
              <a:t>&lt;</a:t>
            </a:r>
            <a:r>
              <a:rPr lang="en-US" sz="1800" dirty="0" err="1">
                <a:solidFill>
                  <a:srgbClr val="41A6D9"/>
                </a:solidFill>
                <a:latin typeface="var(--font-monospace)"/>
              </a:rPr>
              <a:t>NavigationBar</a:t>
            </a:r>
            <a:r>
              <a:rPr lang="en-US" sz="1800" dirty="0">
                <a:solidFill>
                  <a:srgbClr val="5C6773"/>
                </a:solidFill>
                <a:latin typeface="var(--font-monospace)"/>
              </a:rPr>
              <a:t> </a:t>
            </a:r>
            <a:r>
              <a:rPr lang="en-US" sz="1800" dirty="0" err="1">
                <a:solidFill>
                  <a:srgbClr val="5C6773"/>
                </a:solidFill>
                <a:latin typeface="var(--font-monospace)"/>
              </a:rPr>
              <a:t>userLink</a:t>
            </a:r>
            <a:r>
              <a:rPr lang="en-US" sz="1800" dirty="0">
                <a:solidFill>
                  <a:srgbClr val="5C6773"/>
                </a:solidFill>
                <a:latin typeface="var(--font-monospace)"/>
              </a:rPr>
              <a:t>={...} /&gt;</a:t>
            </a:r>
          </a:p>
          <a:p>
            <a:r>
              <a:rPr lang="en-US" sz="1800" i="1" dirty="0">
                <a:solidFill>
                  <a:srgbClr val="ABB0B6"/>
                </a:solidFill>
                <a:latin typeface="var(--font-monospace)"/>
              </a:rPr>
              <a:t>// ... which renders ...</a:t>
            </a:r>
            <a:endParaRPr lang="en-US" sz="1800" dirty="0">
              <a:solidFill>
                <a:srgbClr val="5C6773"/>
              </a:solidFill>
              <a:latin typeface="var(--font-monospace)"/>
            </a:endParaRPr>
          </a:p>
          <a:p>
            <a:r>
              <a:rPr lang="en-US" sz="1800" dirty="0">
                <a:solidFill>
                  <a:srgbClr val="5C6773"/>
                </a:solidFill>
                <a:latin typeface="var(--font-monospace)"/>
              </a:rPr>
              <a:t>{</a:t>
            </a:r>
            <a:r>
              <a:rPr lang="en-US" sz="1800" dirty="0" err="1">
                <a:solidFill>
                  <a:srgbClr val="5C6773"/>
                </a:solidFill>
                <a:latin typeface="var(--font-monospace)"/>
              </a:rPr>
              <a:t>props.userLink</a:t>
            </a:r>
            <a:r>
              <a:rPr lang="en-US" sz="1800" dirty="0">
                <a:solidFill>
                  <a:srgbClr val="5C6773"/>
                </a:solidFill>
                <a:latin typeface="var(--font-monospace)"/>
              </a:rPr>
              <a:t>}</a:t>
            </a:r>
          </a:p>
        </p:txBody>
      </p:sp>
    </p:spTree>
    <p:extLst>
      <p:ext uri="{BB962C8B-B14F-4D97-AF65-F5344CB8AC3E}">
        <p14:creationId xmlns:p14="http://schemas.microsoft.com/office/powerpoint/2010/main" val="2237402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ECD492-1FF9-3640-AFC4-9867F639BDCB}"/>
              </a:ext>
            </a:extLst>
          </p:cNvPr>
          <p:cNvSpPr>
            <a:spLocks noGrp="1"/>
          </p:cNvSpPr>
          <p:nvPr>
            <p:ph type="title"/>
          </p:nvPr>
        </p:nvSpPr>
        <p:spPr/>
        <p:txBody>
          <a:bodyPr/>
          <a:lstStyle/>
          <a:p>
            <a:r>
              <a:rPr lang="en-VN" dirty="0"/>
              <a:t>Lesson 8</a:t>
            </a:r>
          </a:p>
        </p:txBody>
      </p:sp>
      <p:sp>
        <p:nvSpPr>
          <p:cNvPr id="5" name="Text Placeholder 4">
            <a:extLst>
              <a:ext uri="{FF2B5EF4-FFF2-40B4-BE49-F238E27FC236}">
                <a16:creationId xmlns:a16="http://schemas.microsoft.com/office/drawing/2014/main" id="{95742053-C6D6-8248-9870-4FF523ABF8C3}"/>
              </a:ext>
            </a:extLst>
          </p:cNvPr>
          <p:cNvSpPr>
            <a:spLocks noGrp="1"/>
          </p:cNvSpPr>
          <p:nvPr>
            <p:ph type="body" idx="1"/>
          </p:nvPr>
        </p:nvSpPr>
        <p:spPr/>
        <p:txBody>
          <a:bodyPr/>
          <a:lstStyle/>
          <a:p>
            <a:r>
              <a:rPr lang="en-US" dirty="0"/>
              <a:t>Code-Splitting</a:t>
            </a:r>
          </a:p>
          <a:p>
            <a:r>
              <a:rPr lang="en-US" dirty="0"/>
              <a:t>Context</a:t>
            </a:r>
            <a:endParaRPr lang="en-VN" dirty="0"/>
          </a:p>
        </p:txBody>
      </p:sp>
      <p:sp>
        <p:nvSpPr>
          <p:cNvPr id="2" name="Slide Number Placeholder 1">
            <a:extLst>
              <a:ext uri="{FF2B5EF4-FFF2-40B4-BE49-F238E27FC236}">
                <a16:creationId xmlns:a16="http://schemas.microsoft.com/office/drawing/2014/main" id="{AAF4EE8F-063D-C148-8EF9-3F8CAAA12A2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a:t>
            </a:fld>
            <a:endParaRPr lang="ja-JP" altLang="en-US"/>
          </a:p>
        </p:txBody>
      </p:sp>
      <p:pic>
        <p:nvPicPr>
          <p:cNvPr id="7" name="Picture 6">
            <a:extLst>
              <a:ext uri="{FF2B5EF4-FFF2-40B4-BE49-F238E27FC236}">
                <a16:creationId xmlns:a16="http://schemas.microsoft.com/office/drawing/2014/main" id="{98CFCE00-4ADA-9A42-BE7C-DBE8095A48AA}"/>
              </a:ext>
            </a:extLst>
          </p:cNvPr>
          <p:cNvPicPr>
            <a:picLocks noChangeAspect="1"/>
          </p:cNvPicPr>
          <p:nvPr/>
        </p:nvPicPr>
        <p:blipFill>
          <a:blip r:embed="rId2"/>
          <a:stretch>
            <a:fillRect/>
          </a:stretch>
        </p:blipFill>
        <p:spPr>
          <a:xfrm>
            <a:off x="5796367" y="1695298"/>
            <a:ext cx="4537332" cy="3932354"/>
          </a:xfrm>
          <a:prstGeom prst="rect">
            <a:avLst/>
          </a:prstGeom>
        </p:spPr>
      </p:pic>
    </p:spTree>
    <p:extLst>
      <p:ext uri="{BB962C8B-B14F-4D97-AF65-F5344CB8AC3E}">
        <p14:creationId xmlns:p14="http://schemas.microsoft.com/office/powerpoint/2010/main" val="3120588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2A07A3-683D-0C49-813A-9C12244062B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20</a:t>
            </a:fld>
            <a:endParaRPr lang="ja-JP" altLang="en-US"/>
          </a:p>
        </p:txBody>
      </p:sp>
      <p:sp>
        <p:nvSpPr>
          <p:cNvPr id="3" name="Rectangle 2">
            <a:extLst>
              <a:ext uri="{FF2B5EF4-FFF2-40B4-BE49-F238E27FC236}">
                <a16:creationId xmlns:a16="http://schemas.microsoft.com/office/drawing/2014/main" id="{90119371-EA4A-224B-ABB7-43643C356189}"/>
              </a:ext>
            </a:extLst>
          </p:cNvPr>
          <p:cNvSpPr/>
          <p:nvPr/>
        </p:nvSpPr>
        <p:spPr>
          <a:xfrm>
            <a:off x="1496290" y="1623995"/>
            <a:ext cx="8963891" cy="3170099"/>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With this change, only the top-most </a:t>
            </a:r>
            <a:r>
              <a:rPr lang="en-US" sz="2000" dirty="0">
                <a:highlight>
                  <a:srgbClr val="FFFF00"/>
                </a:highlight>
                <a:latin typeface="Arial" panose="020B0604020202020204" pitchFamily="34" charset="0"/>
                <a:cs typeface="Arial" panose="020B0604020202020204" pitchFamily="34" charset="0"/>
              </a:rPr>
              <a:t>Page</a:t>
            </a:r>
            <a:r>
              <a:rPr lang="en-US" sz="2000" dirty="0">
                <a:latin typeface="Arial" panose="020B0604020202020204" pitchFamily="34" charset="0"/>
                <a:cs typeface="Arial" panose="020B0604020202020204" pitchFamily="34" charset="0"/>
              </a:rPr>
              <a:t> component needs to know about the </a:t>
            </a:r>
            <a:r>
              <a:rPr lang="en-US" sz="2000" dirty="0">
                <a:highlight>
                  <a:srgbClr val="FFFF00"/>
                </a:highlight>
                <a:latin typeface="Arial" panose="020B0604020202020204" pitchFamily="34" charset="0"/>
                <a:cs typeface="Arial" panose="020B0604020202020204" pitchFamily="34" charset="0"/>
              </a:rPr>
              <a:t>Link</a:t>
            </a:r>
            <a:r>
              <a:rPr lang="en-US" sz="2000" dirty="0">
                <a:latin typeface="Arial" panose="020B0604020202020204" pitchFamily="34" charset="0"/>
                <a:cs typeface="Arial" panose="020B0604020202020204" pitchFamily="34" charset="0"/>
              </a:rPr>
              <a:t> and </a:t>
            </a:r>
            <a:r>
              <a:rPr lang="en-US" sz="2000" dirty="0">
                <a:highlight>
                  <a:srgbClr val="FFFF00"/>
                </a:highlight>
                <a:latin typeface="Arial" panose="020B0604020202020204" pitchFamily="34" charset="0"/>
                <a:cs typeface="Arial" panose="020B0604020202020204" pitchFamily="34" charset="0"/>
              </a:rPr>
              <a:t>Avatar</a:t>
            </a:r>
            <a:r>
              <a:rPr lang="en-US" sz="2000" dirty="0">
                <a:latin typeface="Arial" panose="020B0604020202020204" pitchFamily="34" charset="0"/>
                <a:cs typeface="Arial" panose="020B0604020202020204" pitchFamily="34" charset="0"/>
              </a:rPr>
              <a:t> components’ use of </a:t>
            </a:r>
            <a:r>
              <a:rPr lang="en-US" sz="2000" dirty="0">
                <a:highlight>
                  <a:srgbClr val="FFFF00"/>
                </a:highlight>
                <a:latin typeface="Arial" panose="020B0604020202020204" pitchFamily="34" charset="0"/>
                <a:cs typeface="Arial" panose="020B0604020202020204" pitchFamily="34" charset="0"/>
              </a:rPr>
              <a:t>user</a:t>
            </a:r>
            <a:r>
              <a:rPr lang="en-US" sz="2000" dirty="0">
                <a:latin typeface="Arial" panose="020B0604020202020204" pitchFamily="34" charset="0"/>
                <a:cs typeface="Arial" panose="020B0604020202020204" pitchFamily="34" charset="0"/>
              </a:rPr>
              <a:t> and </a:t>
            </a:r>
            <a:r>
              <a:rPr lang="en-US" sz="2000" dirty="0" err="1">
                <a:highlight>
                  <a:srgbClr val="FFFF00"/>
                </a:highlight>
                <a:latin typeface="Arial" panose="020B0604020202020204" pitchFamily="34" charset="0"/>
                <a:cs typeface="Arial" panose="020B0604020202020204" pitchFamily="34" charset="0"/>
              </a:rPr>
              <a:t>avatarSize</a:t>
            </a:r>
            <a:r>
              <a:rPr lang="en-US" sz="2000" dirty="0">
                <a:latin typeface="Arial" panose="020B0604020202020204" pitchFamily="34" charset="0"/>
                <a:cs typeface="Arial" panose="020B0604020202020204" pitchFamily="34" charset="0"/>
              </a:rPr>
              <a:t>.</a:t>
            </a:r>
          </a:p>
          <a:p>
            <a:pPr>
              <a:spcBef>
                <a:spcPts val="600"/>
              </a:spcBef>
              <a:spcAft>
                <a:spcPts val="600"/>
              </a:spcAft>
            </a:pPr>
            <a:r>
              <a:rPr lang="en-US" sz="2000" dirty="0">
                <a:latin typeface="Arial" panose="020B0604020202020204" pitchFamily="34" charset="0"/>
                <a:cs typeface="Arial" panose="020B0604020202020204" pitchFamily="34" charset="0"/>
              </a:rPr>
              <a:t>This inversion of control can make your code cleaner in many cases by reducing the amount of props you need to pass through your application and giving more control to the root components.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However, this isn’t the right choice in every case: moving more complexity higher in the tree makes those higher-level components more complicated and forces the lower-level components to be more flexible than you may want.</a:t>
            </a:r>
          </a:p>
        </p:txBody>
      </p:sp>
    </p:spTree>
    <p:extLst>
      <p:ext uri="{BB962C8B-B14F-4D97-AF65-F5344CB8AC3E}">
        <p14:creationId xmlns:p14="http://schemas.microsoft.com/office/powerpoint/2010/main" val="1669952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DD6C39-E4C1-8545-8D99-80F7506785A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21</a:t>
            </a:fld>
            <a:endParaRPr lang="ja-JP" altLang="en-US"/>
          </a:p>
        </p:txBody>
      </p:sp>
      <p:sp>
        <p:nvSpPr>
          <p:cNvPr id="3" name="Rectangle 2">
            <a:extLst>
              <a:ext uri="{FF2B5EF4-FFF2-40B4-BE49-F238E27FC236}">
                <a16:creationId xmlns:a16="http://schemas.microsoft.com/office/drawing/2014/main" id="{A46FAD21-2BC2-264A-9037-AD8DB08628C2}"/>
              </a:ext>
            </a:extLst>
          </p:cNvPr>
          <p:cNvSpPr/>
          <p:nvPr/>
        </p:nvSpPr>
        <p:spPr>
          <a:xfrm>
            <a:off x="817418" y="884504"/>
            <a:ext cx="9906000" cy="707886"/>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You’re not limited to a single child for a component. You may pass multiple children, or even have multiple separate “slots” for children, </a:t>
            </a:r>
            <a:r>
              <a:rPr lang="en-US" sz="2000" dirty="0">
                <a:latin typeface="Arial" panose="020B0604020202020204" pitchFamily="34" charset="0"/>
                <a:cs typeface="Arial" panose="020B0604020202020204" pitchFamily="34" charset="0"/>
                <a:hlinkClick r:id="rId2"/>
              </a:rPr>
              <a:t>as documented here</a:t>
            </a:r>
            <a:r>
              <a:rPr lang="en-US" sz="2000" dirty="0">
                <a:latin typeface="Arial" panose="020B0604020202020204" pitchFamily="34" charset="0"/>
                <a:cs typeface="Arial" panose="020B0604020202020204" pitchFamily="34" charset="0"/>
              </a:rPr>
              <a:t>:</a:t>
            </a:r>
            <a:endParaRPr lang="en-VN"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627817C6-1E42-9140-94F8-67E11CF289E7}"/>
              </a:ext>
            </a:extLst>
          </p:cNvPr>
          <p:cNvSpPr/>
          <p:nvPr/>
        </p:nvSpPr>
        <p:spPr>
          <a:xfrm>
            <a:off x="2396837" y="1737598"/>
            <a:ext cx="6096000" cy="4801314"/>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a:solidFill>
                  <a:srgbClr val="41A6D9"/>
                </a:solidFill>
                <a:latin typeface="var(--font-monospace)"/>
              </a:rPr>
              <a:t>Page</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user = </a:t>
            </a:r>
            <a:r>
              <a:rPr lang="en-US" sz="1800" dirty="0" err="1">
                <a:solidFill>
                  <a:srgbClr val="5C6773"/>
                </a:solidFill>
                <a:latin typeface="var(--font-monospace)"/>
              </a:rPr>
              <a:t>props.user</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content = &lt;</a:t>
            </a:r>
            <a:r>
              <a:rPr lang="en-US" sz="1800" dirty="0">
                <a:solidFill>
                  <a:srgbClr val="41A6D9"/>
                </a:solidFill>
                <a:latin typeface="var(--font-monospace)"/>
              </a:rPr>
              <a:t>Feed</a:t>
            </a:r>
            <a:r>
              <a:rPr lang="en-US" sz="1800" dirty="0">
                <a:solidFill>
                  <a:srgbClr val="5C6773"/>
                </a:solidFill>
                <a:latin typeface="var(--font-monospace)"/>
              </a:rPr>
              <a:t> user={user} /&gt;;</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topBar</a:t>
            </a:r>
            <a:r>
              <a:rPr lang="en-US" sz="1800" dirty="0">
                <a:solidFill>
                  <a:srgbClr val="5C6773"/>
                </a:solidFill>
                <a:latin typeface="var(--font-monospace)"/>
              </a:rPr>
              <a:t> = (</a:t>
            </a:r>
          </a:p>
          <a:p>
            <a:r>
              <a:rPr lang="en-US" sz="1800" dirty="0">
                <a:solidFill>
                  <a:srgbClr val="5C6773"/>
                </a:solidFill>
                <a:latin typeface="var(--font-monospace)"/>
              </a:rPr>
              <a:t>    &lt;</a:t>
            </a:r>
            <a:r>
              <a:rPr lang="en-US" sz="1800" dirty="0" err="1">
                <a:solidFill>
                  <a:srgbClr val="41A6D9"/>
                </a:solidFill>
                <a:latin typeface="var(--font-monospace)"/>
              </a:rPr>
              <a:t>NavigationBar</a:t>
            </a:r>
            <a:r>
              <a:rPr lang="en-US" sz="1800" dirty="0">
                <a:solidFill>
                  <a:srgbClr val="5C6773"/>
                </a:solidFill>
                <a:latin typeface="var(--font-monospace)"/>
              </a:rPr>
              <a:t>&gt;</a:t>
            </a:r>
          </a:p>
          <a:p>
            <a:r>
              <a:rPr lang="en-US" sz="1800" dirty="0">
                <a:solidFill>
                  <a:srgbClr val="5C6773"/>
                </a:solidFill>
                <a:latin typeface="var(--font-monospace)"/>
              </a:rPr>
              <a:t>      &lt;</a:t>
            </a:r>
            <a:r>
              <a:rPr lang="en-US" sz="1800" dirty="0">
                <a:solidFill>
                  <a:srgbClr val="41A6D9"/>
                </a:solidFill>
                <a:latin typeface="var(--font-monospace)"/>
              </a:rPr>
              <a:t>Link</a:t>
            </a:r>
            <a:r>
              <a:rPr lang="en-US" sz="1800" dirty="0">
                <a:solidFill>
                  <a:srgbClr val="5C6773"/>
                </a:solidFill>
                <a:latin typeface="var(--font-monospace)"/>
              </a:rPr>
              <a:t> </a:t>
            </a:r>
            <a:r>
              <a:rPr lang="en-US" sz="1800" dirty="0" err="1">
                <a:solidFill>
                  <a:srgbClr val="5C6773"/>
                </a:solidFill>
                <a:latin typeface="var(--font-monospace)"/>
              </a:rPr>
              <a:t>href</a:t>
            </a:r>
            <a:r>
              <a:rPr lang="en-US" sz="1800" dirty="0">
                <a:solidFill>
                  <a:srgbClr val="5C6773"/>
                </a:solidFill>
                <a:latin typeface="var(--font-monospace)"/>
              </a:rPr>
              <a:t>={</a:t>
            </a:r>
            <a:r>
              <a:rPr lang="en-US" sz="1800" dirty="0" err="1">
                <a:solidFill>
                  <a:srgbClr val="5C6773"/>
                </a:solidFill>
                <a:latin typeface="var(--font-monospace)"/>
              </a:rPr>
              <a:t>user.permalink</a:t>
            </a:r>
            <a:r>
              <a:rPr lang="en-US" sz="1800" dirty="0">
                <a:solidFill>
                  <a:srgbClr val="5C6773"/>
                </a:solidFill>
                <a:latin typeface="var(--font-monospace)"/>
              </a:rPr>
              <a:t>}&gt;</a:t>
            </a:r>
          </a:p>
          <a:p>
            <a:r>
              <a:rPr lang="en-US" sz="1800" dirty="0">
                <a:solidFill>
                  <a:srgbClr val="5C6773"/>
                </a:solidFill>
                <a:latin typeface="var(--font-monospace)"/>
              </a:rPr>
              <a:t>        &lt;</a:t>
            </a:r>
            <a:r>
              <a:rPr lang="en-US" sz="1800" dirty="0">
                <a:solidFill>
                  <a:srgbClr val="41A6D9"/>
                </a:solidFill>
                <a:latin typeface="var(--font-monospace)"/>
              </a:rPr>
              <a:t>Avatar</a:t>
            </a:r>
            <a:r>
              <a:rPr lang="en-US" sz="1800" dirty="0">
                <a:solidFill>
                  <a:srgbClr val="5C6773"/>
                </a:solidFill>
                <a:latin typeface="var(--font-monospace)"/>
              </a:rPr>
              <a:t> user={user} size={</a:t>
            </a:r>
            <a:r>
              <a:rPr lang="en-US" sz="1800" dirty="0" err="1">
                <a:solidFill>
                  <a:srgbClr val="5C6773"/>
                </a:solidFill>
                <a:latin typeface="var(--font-monospace)"/>
              </a:rPr>
              <a:t>props.avatarSize</a:t>
            </a:r>
            <a:r>
              <a:rPr lang="en-US" sz="1800" dirty="0">
                <a:solidFill>
                  <a:srgbClr val="5C6773"/>
                </a:solidFill>
                <a:latin typeface="var(--font-monospace)"/>
              </a:rPr>
              <a:t>} /&gt;</a:t>
            </a:r>
          </a:p>
          <a:p>
            <a:r>
              <a:rPr lang="en-US" sz="1800" dirty="0">
                <a:solidFill>
                  <a:srgbClr val="5C6773"/>
                </a:solidFill>
                <a:latin typeface="var(--font-monospace)"/>
              </a:rPr>
              <a:t>      &lt;/</a:t>
            </a:r>
            <a:r>
              <a:rPr lang="en-US" sz="1800" dirty="0">
                <a:solidFill>
                  <a:srgbClr val="41A6D9"/>
                </a:solidFill>
                <a:latin typeface="var(--font-monospace)"/>
              </a:rPr>
              <a:t>Link</a:t>
            </a:r>
            <a:r>
              <a:rPr lang="en-US" sz="1800" dirty="0">
                <a:solidFill>
                  <a:srgbClr val="5C6773"/>
                </a:solidFill>
                <a:latin typeface="var(--font-monospace)"/>
              </a:rPr>
              <a:t>&gt;</a:t>
            </a:r>
          </a:p>
          <a:p>
            <a:r>
              <a:rPr lang="en-US" sz="1800" dirty="0">
                <a:solidFill>
                  <a:srgbClr val="5C6773"/>
                </a:solidFill>
                <a:latin typeface="var(--font-monospace)"/>
              </a:rPr>
              <a:t>    &lt;/</a:t>
            </a:r>
            <a:r>
              <a:rPr lang="en-US" sz="1800" dirty="0" err="1">
                <a:solidFill>
                  <a:srgbClr val="41A6D9"/>
                </a:solidFill>
                <a:latin typeface="var(--font-monospace)"/>
              </a:rPr>
              <a:t>NavigationBar</a:t>
            </a:r>
            <a:r>
              <a:rPr lang="en-US" sz="1800" dirty="0">
                <a:solidFill>
                  <a:srgbClr val="5C6773"/>
                </a:solidFill>
                <a:latin typeface="var(--font-monospace)"/>
              </a:rPr>
              <a:t>&gt;</a:t>
            </a:r>
          </a:p>
          <a:p>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a:t>
            </a:r>
            <a:r>
              <a:rPr lang="en-US" sz="1800" dirty="0" err="1">
                <a:solidFill>
                  <a:srgbClr val="41A6D9"/>
                </a:solidFill>
                <a:latin typeface="var(--font-monospace)"/>
              </a:rPr>
              <a:t>PageLayout</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5C6773"/>
                </a:solidFill>
                <a:latin typeface="var(--font-monospace)"/>
              </a:rPr>
              <a:t>topBar</a:t>
            </a:r>
            <a:r>
              <a:rPr lang="en-US" sz="1800" dirty="0">
                <a:solidFill>
                  <a:srgbClr val="5C6773"/>
                </a:solidFill>
                <a:latin typeface="var(--font-monospace)"/>
              </a:rPr>
              <a:t>={</a:t>
            </a:r>
            <a:r>
              <a:rPr lang="en-US" sz="1800" dirty="0" err="1">
                <a:solidFill>
                  <a:srgbClr val="5C6773"/>
                </a:solidFill>
                <a:latin typeface="var(--font-monospace)"/>
              </a:rPr>
              <a:t>topBar</a:t>
            </a:r>
            <a:r>
              <a:rPr lang="en-US" sz="1800" dirty="0">
                <a:solidFill>
                  <a:srgbClr val="5C6773"/>
                </a:solidFill>
                <a:latin typeface="var(--font-monospace)"/>
              </a:rPr>
              <a:t>}</a:t>
            </a:r>
          </a:p>
          <a:p>
            <a:r>
              <a:rPr lang="en-US" sz="1800" dirty="0">
                <a:solidFill>
                  <a:srgbClr val="5C6773"/>
                </a:solidFill>
                <a:latin typeface="var(--font-monospace)"/>
              </a:rPr>
              <a:t>      content={content}</a:t>
            </a:r>
          </a:p>
          <a:p>
            <a:r>
              <a:rPr lang="en-US" sz="1800" dirty="0">
                <a:solidFill>
                  <a:srgbClr val="5C6773"/>
                </a:solidFill>
                <a:latin typeface="var(--font-monospace)"/>
              </a:rPr>
              <a:t>    /&gt;</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2002518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2866D0-758B-1446-8BBC-6707070A32B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22</a:t>
            </a:fld>
            <a:endParaRPr lang="ja-JP" altLang="en-US"/>
          </a:p>
        </p:txBody>
      </p:sp>
      <p:sp>
        <p:nvSpPr>
          <p:cNvPr id="3" name="Rectangle 2">
            <a:extLst>
              <a:ext uri="{FF2B5EF4-FFF2-40B4-BE49-F238E27FC236}">
                <a16:creationId xmlns:a16="http://schemas.microsoft.com/office/drawing/2014/main" id="{DE2FD7D4-26FE-CD49-90A3-1E950BE4F277}"/>
              </a:ext>
            </a:extLst>
          </p:cNvPr>
          <p:cNvSpPr/>
          <p:nvPr/>
        </p:nvSpPr>
        <p:spPr>
          <a:xfrm>
            <a:off x="1939636" y="1426550"/>
            <a:ext cx="8672945" cy="4093428"/>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This pattern is sufficient for many cases when you need to decouple a child from its immediate parents.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You can take it even further with </a:t>
            </a:r>
            <a:r>
              <a:rPr lang="en-US" sz="2000" dirty="0">
                <a:latin typeface="Arial" panose="020B0604020202020204" pitchFamily="34" charset="0"/>
                <a:cs typeface="Arial" panose="020B0604020202020204" pitchFamily="34" charset="0"/>
                <a:hlinkClick r:id="rId2"/>
              </a:rPr>
              <a:t>render props</a:t>
            </a:r>
            <a:r>
              <a:rPr lang="en-US" sz="2000" dirty="0">
                <a:latin typeface="Arial" panose="020B0604020202020204" pitchFamily="34" charset="0"/>
                <a:cs typeface="Arial" panose="020B0604020202020204" pitchFamily="34" charset="0"/>
              </a:rPr>
              <a:t> if the child needs to communicate with the parent before rendering.</a:t>
            </a:r>
          </a:p>
          <a:p>
            <a:pPr>
              <a:spcBef>
                <a:spcPts val="600"/>
              </a:spcBef>
              <a:spcAft>
                <a:spcPts val="600"/>
              </a:spcAft>
            </a:pPr>
            <a:r>
              <a:rPr lang="en-US" sz="2000" dirty="0">
                <a:latin typeface="Arial" panose="020B0604020202020204" pitchFamily="34" charset="0"/>
                <a:cs typeface="Arial" panose="020B0604020202020204" pitchFamily="34" charset="0"/>
              </a:rPr>
              <a:t>However, sometimes the same data needs to be accessible by many components in the tree, and at different nesting levels.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Context lets you “broadcast” such data, and changes to it, to all components below.</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Common examples where using context might be simpler than the alternatives include managing the current locale, theme, or a data cache.</a:t>
            </a:r>
          </a:p>
        </p:txBody>
      </p:sp>
    </p:spTree>
    <p:extLst>
      <p:ext uri="{BB962C8B-B14F-4D97-AF65-F5344CB8AC3E}">
        <p14:creationId xmlns:p14="http://schemas.microsoft.com/office/powerpoint/2010/main" val="1865935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1C277-CE6D-5749-A17D-9E339B6E2EA5}"/>
              </a:ext>
            </a:extLst>
          </p:cNvPr>
          <p:cNvSpPr>
            <a:spLocks noGrp="1"/>
          </p:cNvSpPr>
          <p:nvPr>
            <p:ph type="title"/>
          </p:nvPr>
        </p:nvSpPr>
        <p:spPr/>
        <p:txBody>
          <a:bodyPr/>
          <a:lstStyle/>
          <a:p>
            <a:r>
              <a:rPr lang="en-US" dirty="0"/>
              <a:t>API</a:t>
            </a:r>
            <a:endParaRPr lang="en-VN" dirty="0"/>
          </a:p>
        </p:txBody>
      </p:sp>
      <p:sp>
        <p:nvSpPr>
          <p:cNvPr id="3" name="Slide Number Placeholder 2">
            <a:extLst>
              <a:ext uri="{FF2B5EF4-FFF2-40B4-BE49-F238E27FC236}">
                <a16:creationId xmlns:a16="http://schemas.microsoft.com/office/drawing/2014/main" id="{8B06EDAE-9F53-1242-A937-34F1D512C07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23</a:t>
            </a:fld>
            <a:endParaRPr lang="ja-JP" altLang="en-US"/>
          </a:p>
        </p:txBody>
      </p:sp>
      <p:sp>
        <p:nvSpPr>
          <p:cNvPr id="5" name="Rectangle 4">
            <a:extLst>
              <a:ext uri="{FF2B5EF4-FFF2-40B4-BE49-F238E27FC236}">
                <a16:creationId xmlns:a16="http://schemas.microsoft.com/office/drawing/2014/main" id="{0D2535EA-3D1B-3249-AC9B-0A9D11E5CF1A}"/>
              </a:ext>
            </a:extLst>
          </p:cNvPr>
          <p:cNvSpPr/>
          <p:nvPr/>
        </p:nvSpPr>
        <p:spPr>
          <a:xfrm>
            <a:off x="2396836" y="1782066"/>
            <a:ext cx="6096000" cy="2246769"/>
          </a:xfrm>
          <a:prstGeom prst="rect">
            <a:avLst/>
          </a:prstGeom>
        </p:spPr>
        <p:txBody>
          <a:bodyPr>
            <a:spAutoFit/>
          </a:bodyPr>
          <a:lstStyle/>
          <a:p>
            <a:pPr marL="342900" indent="-342900">
              <a:spcBef>
                <a:spcPts val="600"/>
              </a:spcBef>
              <a:spcAft>
                <a:spcPts val="600"/>
              </a:spcAft>
              <a:buFont typeface="Arial" panose="020B0604020202020204" pitchFamily="34" charset="0"/>
              <a:buChar char="•"/>
            </a:pPr>
            <a:r>
              <a:rPr lang="en-VN" sz="2000" dirty="0">
                <a:hlinkClick r:id="rId2"/>
              </a:rPr>
              <a:t>React.createContext</a:t>
            </a:r>
            <a:endParaRPr lang="en-VN" sz="2000" dirty="0"/>
          </a:p>
          <a:p>
            <a:pPr marL="342900" indent="-342900">
              <a:spcBef>
                <a:spcPts val="600"/>
              </a:spcBef>
              <a:spcAft>
                <a:spcPts val="600"/>
              </a:spcAft>
              <a:buFont typeface="Arial" panose="020B0604020202020204" pitchFamily="34" charset="0"/>
              <a:buChar char="•"/>
            </a:pPr>
            <a:r>
              <a:rPr lang="en-VN" sz="2000" dirty="0">
                <a:hlinkClick r:id="rId3"/>
              </a:rPr>
              <a:t>Context.Provider</a:t>
            </a:r>
            <a:endParaRPr lang="en-VN" sz="2000" dirty="0"/>
          </a:p>
          <a:p>
            <a:pPr marL="342900" indent="-342900">
              <a:spcBef>
                <a:spcPts val="600"/>
              </a:spcBef>
              <a:spcAft>
                <a:spcPts val="600"/>
              </a:spcAft>
              <a:buFont typeface="Arial" panose="020B0604020202020204" pitchFamily="34" charset="0"/>
              <a:buChar char="•"/>
            </a:pPr>
            <a:r>
              <a:rPr lang="en-VN" sz="2000" dirty="0">
                <a:hlinkClick r:id="rId4"/>
              </a:rPr>
              <a:t>Class.contextType</a:t>
            </a:r>
            <a:endParaRPr lang="en-VN" sz="2000" dirty="0"/>
          </a:p>
          <a:p>
            <a:pPr marL="342900" indent="-342900">
              <a:spcBef>
                <a:spcPts val="600"/>
              </a:spcBef>
              <a:spcAft>
                <a:spcPts val="600"/>
              </a:spcAft>
              <a:buFont typeface="Arial" panose="020B0604020202020204" pitchFamily="34" charset="0"/>
              <a:buChar char="•"/>
            </a:pPr>
            <a:r>
              <a:rPr lang="en-VN" sz="2000" dirty="0">
                <a:hlinkClick r:id="rId5"/>
              </a:rPr>
              <a:t>Context.Consumer</a:t>
            </a:r>
            <a:endParaRPr lang="en-VN" sz="2000" dirty="0"/>
          </a:p>
          <a:p>
            <a:pPr marL="342900" indent="-342900">
              <a:spcBef>
                <a:spcPts val="600"/>
              </a:spcBef>
              <a:spcAft>
                <a:spcPts val="600"/>
              </a:spcAft>
              <a:buFont typeface="Arial" panose="020B0604020202020204" pitchFamily="34" charset="0"/>
              <a:buChar char="•"/>
            </a:pPr>
            <a:r>
              <a:rPr lang="en-VN" sz="2000" dirty="0">
                <a:hlinkClick r:id="rId6"/>
              </a:rPr>
              <a:t>Context.displayName</a:t>
            </a:r>
            <a:endParaRPr lang="en-VN" sz="2000" dirty="0"/>
          </a:p>
        </p:txBody>
      </p:sp>
    </p:spTree>
    <p:extLst>
      <p:ext uri="{BB962C8B-B14F-4D97-AF65-F5344CB8AC3E}">
        <p14:creationId xmlns:p14="http://schemas.microsoft.com/office/powerpoint/2010/main" val="1901783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08F7B-657B-BB4C-B7E6-4333BB16A6D6}"/>
              </a:ext>
            </a:extLst>
          </p:cNvPr>
          <p:cNvSpPr>
            <a:spLocks noGrp="1"/>
          </p:cNvSpPr>
          <p:nvPr>
            <p:ph type="title"/>
          </p:nvPr>
        </p:nvSpPr>
        <p:spPr/>
        <p:txBody>
          <a:bodyPr/>
          <a:lstStyle/>
          <a:p>
            <a:r>
              <a:rPr lang="en-US" dirty="0"/>
              <a:t>Examples</a:t>
            </a:r>
            <a:endParaRPr lang="en-VN" dirty="0"/>
          </a:p>
        </p:txBody>
      </p:sp>
      <p:sp>
        <p:nvSpPr>
          <p:cNvPr id="3" name="Slide Number Placeholder 2">
            <a:extLst>
              <a:ext uri="{FF2B5EF4-FFF2-40B4-BE49-F238E27FC236}">
                <a16:creationId xmlns:a16="http://schemas.microsoft.com/office/drawing/2014/main" id="{2B9902A7-D90E-A34D-811A-F99350A7C77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24</a:t>
            </a:fld>
            <a:endParaRPr lang="ja-JP" altLang="en-US"/>
          </a:p>
        </p:txBody>
      </p:sp>
      <p:sp>
        <p:nvSpPr>
          <p:cNvPr id="4" name="TextBox 3">
            <a:extLst>
              <a:ext uri="{FF2B5EF4-FFF2-40B4-BE49-F238E27FC236}">
                <a16:creationId xmlns:a16="http://schemas.microsoft.com/office/drawing/2014/main" id="{96B96F06-6428-8C42-B71E-5A4A4656C2D9}"/>
              </a:ext>
            </a:extLst>
          </p:cNvPr>
          <p:cNvSpPr txBox="1"/>
          <p:nvPr/>
        </p:nvSpPr>
        <p:spPr>
          <a:xfrm>
            <a:off x="838200" y="1524000"/>
            <a:ext cx="4537364" cy="461665"/>
          </a:xfrm>
          <a:prstGeom prst="rect">
            <a:avLst/>
          </a:prstGeom>
          <a:noFill/>
        </p:spPr>
        <p:txBody>
          <a:bodyPr wrap="square" rtlCol="0">
            <a:spAutoFit/>
          </a:bodyPr>
          <a:lstStyle/>
          <a:p>
            <a:r>
              <a:rPr lang="en-US" sz="2400" b="1" dirty="0"/>
              <a:t>Dynamic Context</a:t>
            </a:r>
          </a:p>
        </p:txBody>
      </p:sp>
      <p:sp>
        <p:nvSpPr>
          <p:cNvPr id="5" name="Rectangle 4">
            <a:extLst>
              <a:ext uri="{FF2B5EF4-FFF2-40B4-BE49-F238E27FC236}">
                <a16:creationId xmlns:a16="http://schemas.microsoft.com/office/drawing/2014/main" id="{8448F1BF-DEE4-5A4C-971F-32D4DF99F200}"/>
              </a:ext>
            </a:extLst>
          </p:cNvPr>
          <p:cNvSpPr/>
          <p:nvPr/>
        </p:nvSpPr>
        <p:spPr>
          <a:xfrm>
            <a:off x="1274279" y="1924110"/>
            <a:ext cx="7090403"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A more complex example with dynamic values for the theme:</a:t>
            </a:r>
            <a:endParaRPr lang="en-VN" sz="20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2430706-93DC-EF44-8E24-9EEE2950D60E}"/>
              </a:ext>
            </a:extLst>
          </p:cNvPr>
          <p:cNvSpPr/>
          <p:nvPr/>
        </p:nvSpPr>
        <p:spPr>
          <a:xfrm>
            <a:off x="1115532" y="2511557"/>
            <a:ext cx="2220480" cy="400110"/>
          </a:xfrm>
          <a:prstGeom prst="rect">
            <a:avLst/>
          </a:prstGeom>
        </p:spPr>
        <p:txBody>
          <a:bodyPr wrap="none">
            <a:spAutoFit/>
          </a:bodyPr>
          <a:lstStyle/>
          <a:p>
            <a:r>
              <a:rPr lang="en-US" sz="2000" b="1" dirty="0">
                <a:latin typeface="Arial" panose="020B0604020202020204" pitchFamily="34" charset="0"/>
                <a:cs typeface="Arial" panose="020B0604020202020204" pitchFamily="34" charset="0"/>
              </a:rPr>
              <a:t>theme-</a:t>
            </a:r>
            <a:r>
              <a:rPr lang="en-US" sz="2000" b="1" dirty="0" err="1">
                <a:latin typeface="Arial" panose="020B0604020202020204" pitchFamily="34" charset="0"/>
                <a:cs typeface="Arial" panose="020B0604020202020204" pitchFamily="34" charset="0"/>
              </a:rPr>
              <a:t>context.js</a:t>
            </a:r>
            <a:endParaRPr lang="en-VN" sz="20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14BE3136-A2AD-0F4A-A3C8-5695EBFFC9D8}"/>
              </a:ext>
            </a:extLst>
          </p:cNvPr>
          <p:cNvSpPr/>
          <p:nvPr/>
        </p:nvSpPr>
        <p:spPr>
          <a:xfrm>
            <a:off x="3886200" y="2547009"/>
            <a:ext cx="6096000" cy="3970318"/>
          </a:xfrm>
          <a:prstGeom prst="rect">
            <a:avLst/>
          </a:prstGeom>
          <a:solidFill>
            <a:schemeClr val="bg1">
              <a:lumMod val="95000"/>
            </a:schemeClr>
          </a:solidFill>
        </p:spPr>
        <p:txBody>
          <a:bodyPr>
            <a:spAutoFit/>
          </a:bodyPr>
          <a:lstStyle/>
          <a:p>
            <a:r>
              <a:rPr lang="en-US" sz="1800" dirty="0">
                <a:solidFill>
                  <a:srgbClr val="F2590C"/>
                </a:solidFill>
                <a:latin typeface="var(--font-monospace)"/>
              </a:rPr>
              <a:t>export</a:t>
            </a:r>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themes = {</a:t>
            </a:r>
          </a:p>
          <a:p>
            <a:r>
              <a:rPr lang="en-US" sz="1800" dirty="0">
                <a:solidFill>
                  <a:srgbClr val="5C6773"/>
                </a:solidFill>
                <a:latin typeface="var(--font-monospace)"/>
              </a:rPr>
              <a:t>  light: {</a:t>
            </a:r>
          </a:p>
          <a:p>
            <a:r>
              <a:rPr lang="en-US" sz="1800" dirty="0">
                <a:solidFill>
                  <a:srgbClr val="5C6773"/>
                </a:solidFill>
                <a:latin typeface="var(--font-monospace)"/>
              </a:rPr>
              <a:t>    foreground: </a:t>
            </a:r>
            <a:r>
              <a:rPr lang="en-US" sz="1800" dirty="0">
                <a:solidFill>
                  <a:srgbClr val="86B300"/>
                </a:solidFill>
                <a:latin typeface="var(--font-monospace)"/>
              </a:rPr>
              <a:t>'#000000'</a:t>
            </a:r>
            <a:r>
              <a:rPr lang="en-US" sz="1800" dirty="0">
                <a:solidFill>
                  <a:srgbClr val="5C6773"/>
                </a:solidFill>
                <a:latin typeface="var(--font-monospace)"/>
              </a:rPr>
              <a:t>,</a:t>
            </a:r>
          </a:p>
          <a:p>
            <a:r>
              <a:rPr lang="en-US" sz="1800" dirty="0">
                <a:solidFill>
                  <a:srgbClr val="5C6773"/>
                </a:solidFill>
                <a:latin typeface="var(--font-monospace)"/>
              </a:rPr>
              <a:t>    background: </a:t>
            </a:r>
            <a:r>
              <a:rPr lang="en-US" sz="1800" dirty="0">
                <a:solidFill>
                  <a:srgbClr val="86B300"/>
                </a:solidFill>
                <a:latin typeface="var(--font-monospace)"/>
              </a:rPr>
              <a:t>'#</a:t>
            </a:r>
            <a:r>
              <a:rPr lang="en-US" sz="1800" dirty="0" err="1">
                <a:solidFill>
                  <a:srgbClr val="86B300"/>
                </a:solidFill>
                <a:latin typeface="var(--font-monospace)"/>
              </a:rPr>
              <a:t>eeeeee</a:t>
            </a:r>
            <a:r>
              <a:rPr lang="en-US" sz="1800" dirty="0">
                <a:solidFill>
                  <a:srgbClr val="86B300"/>
                </a:solidFill>
                <a:latin typeface="var(--font-monospace)"/>
              </a:rPr>
              <a:t>'</a:t>
            </a:r>
            <a:r>
              <a:rPr lang="en-US" sz="1800" dirty="0">
                <a:solidFill>
                  <a:srgbClr val="5C6773"/>
                </a:solidFill>
                <a:latin typeface="var(--font-monospace)"/>
              </a:rPr>
              <a:t>,</a:t>
            </a:r>
          </a:p>
          <a:p>
            <a:r>
              <a:rPr lang="en-US" sz="1800" dirty="0">
                <a:solidFill>
                  <a:srgbClr val="5C6773"/>
                </a:solidFill>
                <a:latin typeface="var(--font-monospace)"/>
              </a:rPr>
              <a:t>  },</a:t>
            </a:r>
          </a:p>
          <a:p>
            <a:r>
              <a:rPr lang="en-US" sz="1800" dirty="0">
                <a:solidFill>
                  <a:srgbClr val="5C6773"/>
                </a:solidFill>
                <a:latin typeface="var(--font-monospace)"/>
              </a:rPr>
              <a:t>  dark: {</a:t>
            </a:r>
          </a:p>
          <a:p>
            <a:r>
              <a:rPr lang="en-US" sz="1800" dirty="0">
                <a:solidFill>
                  <a:srgbClr val="5C6773"/>
                </a:solidFill>
                <a:latin typeface="var(--font-monospace)"/>
              </a:rPr>
              <a:t>    foreground: </a:t>
            </a:r>
            <a:r>
              <a:rPr lang="en-US" sz="1800" dirty="0">
                <a:solidFill>
                  <a:srgbClr val="86B300"/>
                </a:solidFill>
                <a:latin typeface="var(--font-monospace)"/>
              </a:rPr>
              <a:t>'#</a:t>
            </a:r>
            <a:r>
              <a:rPr lang="en-US" sz="1800" dirty="0" err="1">
                <a:solidFill>
                  <a:srgbClr val="86B300"/>
                </a:solidFill>
                <a:latin typeface="var(--font-monospace)"/>
              </a:rPr>
              <a:t>ffffff</a:t>
            </a:r>
            <a:r>
              <a:rPr lang="en-US" sz="1800" dirty="0">
                <a:solidFill>
                  <a:srgbClr val="86B300"/>
                </a:solidFill>
                <a:latin typeface="var(--font-monospace)"/>
              </a:rPr>
              <a:t>'</a:t>
            </a:r>
            <a:r>
              <a:rPr lang="en-US" sz="1800" dirty="0">
                <a:solidFill>
                  <a:srgbClr val="5C6773"/>
                </a:solidFill>
                <a:latin typeface="var(--font-monospace)"/>
              </a:rPr>
              <a:t>,</a:t>
            </a:r>
          </a:p>
          <a:p>
            <a:r>
              <a:rPr lang="en-US" sz="1800" dirty="0">
                <a:solidFill>
                  <a:srgbClr val="5C6773"/>
                </a:solidFill>
                <a:latin typeface="var(--font-monospace)"/>
              </a:rPr>
              <a:t>    background: </a:t>
            </a:r>
            <a:r>
              <a:rPr lang="en-US" sz="1800" dirty="0">
                <a:solidFill>
                  <a:srgbClr val="86B300"/>
                </a:solidFill>
                <a:latin typeface="var(--font-monospace)"/>
              </a:rPr>
              <a:t>'#222222'</a:t>
            </a:r>
            <a:r>
              <a:rPr lang="en-US" sz="1800" dirty="0">
                <a:solidFill>
                  <a:srgbClr val="5C6773"/>
                </a:solidFill>
                <a:latin typeface="var(--font-monospace)"/>
              </a:rPr>
              <a:t>,</a:t>
            </a:r>
          </a:p>
          <a:p>
            <a:r>
              <a:rPr lang="en-US" sz="1800" dirty="0">
                <a:solidFill>
                  <a:srgbClr val="5C6773"/>
                </a:solidFill>
                <a:latin typeface="var(--font-monospace)"/>
              </a:rPr>
              <a:t>  },</a:t>
            </a:r>
          </a:p>
          <a:p>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export</a:t>
            </a:r>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41A6D9"/>
                </a:solidFill>
                <a:latin typeface="var(--font-monospace)"/>
              </a:rPr>
              <a:t>ThemeContext</a:t>
            </a:r>
            <a:r>
              <a:rPr lang="en-US" sz="1800" dirty="0">
                <a:solidFill>
                  <a:srgbClr val="5C6773"/>
                </a:solidFill>
                <a:latin typeface="var(--font-monospace)"/>
              </a:rPr>
              <a:t> = </a:t>
            </a:r>
            <a:r>
              <a:rPr lang="en-US" sz="1800" dirty="0" err="1">
                <a:solidFill>
                  <a:srgbClr val="41A6D9"/>
                </a:solidFill>
                <a:latin typeface="var(--font-monospace)"/>
              </a:rPr>
              <a:t>React</a:t>
            </a:r>
            <a:r>
              <a:rPr lang="en-US" sz="1800" dirty="0" err="1">
                <a:solidFill>
                  <a:srgbClr val="5C6773"/>
                </a:solidFill>
                <a:latin typeface="var(--font-monospace)"/>
              </a:rPr>
              <a:t>.createContext</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themes.dark</a:t>
            </a:r>
            <a:r>
              <a:rPr lang="en-US" sz="1800" dirty="0">
                <a:solidFill>
                  <a:srgbClr val="5C6773"/>
                </a:solidFill>
                <a:latin typeface="var(--font-monospace)"/>
              </a:rPr>
              <a:t> </a:t>
            </a:r>
            <a:r>
              <a:rPr lang="en-US" sz="1800" i="1" dirty="0">
                <a:solidFill>
                  <a:srgbClr val="ABB0B6"/>
                </a:solidFill>
                <a:latin typeface="var(--font-monospace)"/>
              </a:rPr>
              <a:t>// default value</a:t>
            </a:r>
            <a:endParaRPr lang="en-US" sz="1800" dirty="0">
              <a:solidFill>
                <a:srgbClr val="5C6773"/>
              </a:solidFill>
              <a:latin typeface="var(--font-monospace)"/>
            </a:endParaRPr>
          </a:p>
          <a:p>
            <a:r>
              <a:rPr lang="en-US" sz="1800" dirty="0">
                <a:solidFill>
                  <a:srgbClr val="5C6773"/>
                </a:solidFill>
                <a:latin typeface="var(--font-monospace)"/>
              </a:rPr>
              <a:t>);</a:t>
            </a:r>
          </a:p>
        </p:txBody>
      </p:sp>
    </p:spTree>
    <p:extLst>
      <p:ext uri="{BB962C8B-B14F-4D97-AF65-F5344CB8AC3E}">
        <p14:creationId xmlns:p14="http://schemas.microsoft.com/office/powerpoint/2010/main" val="2362400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2C9555D-AB05-8E40-B0F7-7D5A1DF5120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25</a:t>
            </a:fld>
            <a:endParaRPr lang="ja-JP" altLang="en-US"/>
          </a:p>
        </p:txBody>
      </p:sp>
      <p:sp>
        <p:nvSpPr>
          <p:cNvPr id="4" name="Rectangle 3">
            <a:extLst>
              <a:ext uri="{FF2B5EF4-FFF2-40B4-BE49-F238E27FC236}">
                <a16:creationId xmlns:a16="http://schemas.microsoft.com/office/drawing/2014/main" id="{196C6D38-C487-8140-A047-1FFE8FBA935D}"/>
              </a:ext>
            </a:extLst>
          </p:cNvPr>
          <p:cNvSpPr/>
          <p:nvPr/>
        </p:nvSpPr>
        <p:spPr>
          <a:xfrm>
            <a:off x="762185" y="698166"/>
            <a:ext cx="2263761" cy="400110"/>
          </a:xfrm>
          <a:prstGeom prst="rect">
            <a:avLst/>
          </a:prstGeom>
        </p:spPr>
        <p:txBody>
          <a:bodyPr wrap="none">
            <a:spAutoFit/>
          </a:bodyPr>
          <a:lstStyle/>
          <a:p>
            <a:r>
              <a:rPr lang="en-US" sz="2000" b="1" dirty="0">
                <a:latin typeface="Arial" panose="020B0604020202020204" pitchFamily="34" charset="0"/>
                <a:cs typeface="Arial" panose="020B0604020202020204" pitchFamily="34" charset="0"/>
              </a:rPr>
              <a:t>themed-</a:t>
            </a:r>
            <a:r>
              <a:rPr lang="en-US" sz="2000" b="1" dirty="0" err="1">
                <a:latin typeface="Arial" panose="020B0604020202020204" pitchFamily="34" charset="0"/>
                <a:cs typeface="Arial" panose="020B0604020202020204" pitchFamily="34" charset="0"/>
              </a:rPr>
              <a:t>button.js</a:t>
            </a:r>
            <a:endParaRPr lang="en-VN" sz="20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DB52752-5A51-F346-BFBF-752509888335}"/>
              </a:ext>
            </a:extLst>
          </p:cNvPr>
          <p:cNvSpPr/>
          <p:nvPr/>
        </p:nvSpPr>
        <p:spPr>
          <a:xfrm>
            <a:off x="2673927" y="1358520"/>
            <a:ext cx="6096000" cy="4801314"/>
          </a:xfrm>
          <a:prstGeom prst="rect">
            <a:avLst/>
          </a:prstGeom>
          <a:solidFill>
            <a:schemeClr val="bg1">
              <a:lumMod val="95000"/>
            </a:schemeClr>
          </a:solidFill>
        </p:spPr>
        <p:txBody>
          <a:bodyPr>
            <a:spAutoFit/>
          </a:bodyPr>
          <a:lstStyle/>
          <a:p>
            <a:r>
              <a:rPr lang="en-US" sz="1800" dirty="0">
                <a:solidFill>
                  <a:srgbClr val="F2590C"/>
                </a:solidFill>
                <a:latin typeface="var(--font-monospace)"/>
              </a:rPr>
              <a:t>import</a:t>
            </a:r>
            <a:r>
              <a:rPr lang="en-US" sz="1800" dirty="0">
                <a:solidFill>
                  <a:srgbClr val="5C6773"/>
                </a:solidFill>
                <a:latin typeface="var(--font-monospace)"/>
              </a:rPr>
              <a:t> {</a:t>
            </a:r>
            <a:r>
              <a:rPr lang="en-US" sz="1800" dirty="0" err="1">
                <a:solidFill>
                  <a:srgbClr val="41A6D9"/>
                </a:solidFill>
                <a:latin typeface="var(--font-monospace)"/>
              </a:rPr>
              <a:t>ThemeContext</a:t>
            </a:r>
            <a:r>
              <a:rPr lang="en-US" sz="1800" dirty="0">
                <a:solidFill>
                  <a:srgbClr val="5C6773"/>
                </a:solidFill>
                <a:latin typeface="var(--font-monospace)"/>
              </a:rPr>
              <a:t>} </a:t>
            </a:r>
            <a:r>
              <a:rPr lang="en-US" sz="1800" dirty="0">
                <a:solidFill>
                  <a:srgbClr val="F2590C"/>
                </a:solidFill>
                <a:latin typeface="var(--font-monospace)"/>
              </a:rPr>
              <a:t>from</a:t>
            </a:r>
            <a:r>
              <a:rPr lang="en-US" sz="1800" dirty="0">
                <a:solidFill>
                  <a:srgbClr val="5C6773"/>
                </a:solidFill>
                <a:latin typeface="var(--font-monospace)"/>
              </a:rPr>
              <a:t> </a:t>
            </a:r>
            <a:r>
              <a:rPr lang="en-US" sz="1800" dirty="0">
                <a:solidFill>
                  <a:srgbClr val="86B300"/>
                </a:solidFill>
                <a:latin typeface="var(--font-monospace)"/>
              </a:rPr>
              <a:t>'./theme-context'</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class</a:t>
            </a:r>
            <a:r>
              <a:rPr lang="en-US" sz="1800" dirty="0">
                <a:solidFill>
                  <a:srgbClr val="5C6773"/>
                </a:solidFill>
                <a:latin typeface="var(--font-monospace)"/>
              </a:rPr>
              <a:t> </a:t>
            </a:r>
            <a:r>
              <a:rPr lang="en-US" sz="1800" dirty="0" err="1">
                <a:solidFill>
                  <a:srgbClr val="41A6D9"/>
                </a:solidFill>
                <a:latin typeface="var(--font-monospace)"/>
              </a:rPr>
              <a:t>ThemedButton</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let</a:t>
            </a:r>
            <a:r>
              <a:rPr lang="en-US" sz="1800" dirty="0">
                <a:solidFill>
                  <a:srgbClr val="5C6773"/>
                </a:solidFill>
                <a:latin typeface="var(--font-monospace)"/>
              </a:rPr>
              <a:t> props = </a:t>
            </a:r>
            <a:r>
              <a:rPr lang="en-US" sz="1800" dirty="0" err="1">
                <a:solidFill>
                  <a:srgbClr val="F2590C"/>
                </a:solidFill>
                <a:latin typeface="var(--font-monospace)"/>
              </a:rPr>
              <a:t>this</a:t>
            </a:r>
            <a:r>
              <a:rPr lang="en-US" sz="1800" dirty="0" err="1">
                <a:solidFill>
                  <a:srgbClr val="5C6773"/>
                </a:solidFill>
                <a:latin typeface="var(--font-monospace)"/>
              </a:rPr>
              <a:t>.props</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let</a:t>
            </a:r>
            <a:r>
              <a:rPr lang="en-US" sz="1800" dirty="0">
                <a:solidFill>
                  <a:srgbClr val="5C6773"/>
                </a:solidFill>
                <a:latin typeface="var(--font-monospace)"/>
              </a:rPr>
              <a:t> theme = </a:t>
            </a:r>
            <a:r>
              <a:rPr lang="en-US" sz="1800" dirty="0" err="1">
                <a:solidFill>
                  <a:srgbClr val="F2590C"/>
                </a:solidFill>
                <a:latin typeface="var(--font-monospace)"/>
              </a:rPr>
              <a:t>this</a:t>
            </a:r>
            <a:r>
              <a:rPr lang="en-US" sz="1800" dirty="0" err="1">
                <a:solidFill>
                  <a:srgbClr val="5C6773"/>
                </a:solidFill>
                <a:latin typeface="var(--font-monospace)"/>
              </a:rPr>
              <a:t>.context</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&lt;button</a:t>
            </a:r>
          </a:p>
          <a:p>
            <a:r>
              <a:rPr lang="en-US" sz="1800" dirty="0">
                <a:solidFill>
                  <a:srgbClr val="5C6773"/>
                </a:solidFill>
                <a:latin typeface="var(--font-monospace)"/>
              </a:rPr>
              <a:t>        {...props}</a:t>
            </a:r>
          </a:p>
          <a:p>
            <a:r>
              <a:rPr lang="en-US" sz="1800" dirty="0">
                <a:solidFill>
                  <a:srgbClr val="5C6773"/>
                </a:solidFill>
                <a:latin typeface="var(--font-monospace)"/>
              </a:rPr>
              <a:t>        style={{</a:t>
            </a:r>
            <a:r>
              <a:rPr lang="en-US" sz="1800" dirty="0" err="1">
                <a:solidFill>
                  <a:srgbClr val="5C6773"/>
                </a:solidFill>
                <a:latin typeface="var(--font-monospace)"/>
              </a:rPr>
              <a:t>backgroundColor</a:t>
            </a:r>
            <a:r>
              <a:rPr lang="en-US" sz="1800" dirty="0">
                <a:solidFill>
                  <a:srgbClr val="5C6773"/>
                </a:solidFill>
                <a:latin typeface="var(--font-monospace)"/>
              </a:rPr>
              <a:t>: </a:t>
            </a:r>
            <a:r>
              <a:rPr lang="en-US" sz="1800" dirty="0" err="1">
                <a:solidFill>
                  <a:srgbClr val="5C6773"/>
                </a:solidFill>
                <a:latin typeface="var(--font-monospace)"/>
              </a:rPr>
              <a:t>theme.background</a:t>
            </a:r>
            <a:r>
              <a:rPr lang="en-US" sz="1800" dirty="0">
                <a:solidFill>
                  <a:srgbClr val="5C6773"/>
                </a:solidFill>
                <a:latin typeface="var(--font-monospace)"/>
              </a:rPr>
              <a:t>}}</a:t>
            </a:r>
          </a:p>
          <a:p>
            <a:r>
              <a:rPr lang="en-US" sz="1800" dirty="0">
                <a:solidFill>
                  <a:srgbClr val="5C6773"/>
                </a:solidFill>
                <a:latin typeface="var(--font-monospace)"/>
              </a:rPr>
              <a:t>      /&gt;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a:p>
            <a:r>
              <a:rPr lang="en-US" sz="1800" dirty="0" err="1">
                <a:solidFill>
                  <a:srgbClr val="41A6D9"/>
                </a:solidFill>
                <a:latin typeface="var(--font-monospace)"/>
              </a:rPr>
              <a:t>ThemedButton</a:t>
            </a:r>
            <a:r>
              <a:rPr lang="en-US" sz="1800" dirty="0" err="1">
                <a:solidFill>
                  <a:srgbClr val="5C6773"/>
                </a:solidFill>
                <a:latin typeface="var(--font-monospace)"/>
              </a:rPr>
              <a:t>.contextType</a:t>
            </a:r>
            <a:r>
              <a:rPr lang="en-US" sz="1800" dirty="0">
                <a:solidFill>
                  <a:srgbClr val="5C6773"/>
                </a:solidFill>
                <a:latin typeface="var(--font-monospace)"/>
              </a:rPr>
              <a:t> = </a:t>
            </a:r>
            <a:r>
              <a:rPr lang="en-US" sz="1800" dirty="0" err="1">
                <a:solidFill>
                  <a:srgbClr val="41A6D9"/>
                </a:solidFill>
                <a:latin typeface="var(--font-monospace)"/>
              </a:rPr>
              <a:t>ThemeContext</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export</a:t>
            </a:r>
            <a:r>
              <a:rPr lang="en-US" sz="1800" dirty="0">
                <a:solidFill>
                  <a:srgbClr val="5C6773"/>
                </a:solidFill>
                <a:latin typeface="var(--font-monospace)"/>
              </a:rPr>
              <a:t> </a:t>
            </a:r>
            <a:r>
              <a:rPr lang="en-US" sz="1800" dirty="0">
                <a:solidFill>
                  <a:srgbClr val="F2590C"/>
                </a:solidFill>
                <a:latin typeface="var(--font-monospace)"/>
              </a:rPr>
              <a:t>default</a:t>
            </a:r>
            <a:r>
              <a:rPr lang="en-US" sz="1800" dirty="0">
                <a:solidFill>
                  <a:srgbClr val="5C6773"/>
                </a:solidFill>
                <a:latin typeface="var(--font-monospace)"/>
              </a:rPr>
              <a:t> </a:t>
            </a:r>
            <a:r>
              <a:rPr lang="en-US" sz="1800" dirty="0" err="1">
                <a:solidFill>
                  <a:srgbClr val="41A6D9"/>
                </a:solidFill>
                <a:latin typeface="var(--font-monospace)"/>
              </a:rPr>
              <a:t>ThemedButton</a:t>
            </a:r>
            <a:r>
              <a:rPr lang="en-US" sz="1800" dirty="0">
                <a:solidFill>
                  <a:srgbClr val="5C6773"/>
                </a:solidFill>
                <a:latin typeface="var(--font-monospace)"/>
              </a:rPr>
              <a:t>;</a:t>
            </a:r>
          </a:p>
        </p:txBody>
      </p:sp>
    </p:spTree>
    <p:extLst>
      <p:ext uri="{BB962C8B-B14F-4D97-AF65-F5344CB8AC3E}">
        <p14:creationId xmlns:p14="http://schemas.microsoft.com/office/powerpoint/2010/main" val="1529990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027198-919F-8145-82A6-9A531D4B972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26</a:t>
            </a:fld>
            <a:endParaRPr lang="ja-JP" altLang="en-US"/>
          </a:p>
        </p:txBody>
      </p:sp>
      <p:sp>
        <p:nvSpPr>
          <p:cNvPr id="3" name="Rectangle 2">
            <a:extLst>
              <a:ext uri="{FF2B5EF4-FFF2-40B4-BE49-F238E27FC236}">
                <a16:creationId xmlns:a16="http://schemas.microsoft.com/office/drawing/2014/main" id="{F4B355FD-F366-8949-A9FA-D95EC7AD4F12}"/>
              </a:ext>
            </a:extLst>
          </p:cNvPr>
          <p:cNvSpPr/>
          <p:nvPr/>
        </p:nvSpPr>
        <p:spPr>
          <a:xfrm>
            <a:off x="750848" y="615039"/>
            <a:ext cx="925253" cy="400110"/>
          </a:xfrm>
          <a:prstGeom prst="rect">
            <a:avLst/>
          </a:prstGeom>
        </p:spPr>
        <p:txBody>
          <a:bodyPr wrap="none">
            <a:spAutoFit/>
          </a:bodyPr>
          <a:lstStyle/>
          <a:p>
            <a:r>
              <a:rPr lang="en-US" sz="2000" b="1" dirty="0" err="1">
                <a:latin typeface="Arial" panose="020B0604020202020204" pitchFamily="34" charset="0"/>
                <a:cs typeface="Arial" panose="020B0604020202020204" pitchFamily="34" charset="0"/>
              </a:rPr>
              <a:t>app.js</a:t>
            </a:r>
            <a:endParaRPr lang="en-VN"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FE6B14CA-1EEE-8041-82EC-22FC23489276}"/>
              </a:ext>
            </a:extLst>
          </p:cNvPr>
          <p:cNvSpPr/>
          <p:nvPr/>
        </p:nvSpPr>
        <p:spPr>
          <a:xfrm>
            <a:off x="1828800" y="1346859"/>
            <a:ext cx="6096000" cy="5078313"/>
          </a:xfrm>
          <a:prstGeom prst="rect">
            <a:avLst/>
          </a:prstGeom>
          <a:solidFill>
            <a:schemeClr val="bg1">
              <a:lumMod val="95000"/>
            </a:schemeClr>
          </a:solidFill>
        </p:spPr>
        <p:txBody>
          <a:bodyPr>
            <a:spAutoFit/>
          </a:bodyPr>
          <a:lstStyle/>
          <a:p>
            <a:r>
              <a:rPr lang="en-US" sz="1800" dirty="0">
                <a:solidFill>
                  <a:srgbClr val="F2590C"/>
                </a:solidFill>
                <a:latin typeface="var(--font-monospace)"/>
              </a:rPr>
              <a:t>import</a:t>
            </a:r>
            <a:r>
              <a:rPr lang="en-US" sz="1800" dirty="0">
                <a:solidFill>
                  <a:srgbClr val="5C6773"/>
                </a:solidFill>
                <a:latin typeface="var(--font-monospace)"/>
              </a:rPr>
              <a:t> {</a:t>
            </a:r>
            <a:r>
              <a:rPr lang="en-US" sz="1800" dirty="0" err="1">
                <a:solidFill>
                  <a:srgbClr val="41A6D9"/>
                </a:solidFill>
                <a:latin typeface="var(--font-monospace)"/>
              </a:rPr>
              <a:t>ThemeContext</a:t>
            </a:r>
            <a:r>
              <a:rPr lang="en-US" sz="1800" dirty="0">
                <a:solidFill>
                  <a:srgbClr val="5C6773"/>
                </a:solidFill>
                <a:latin typeface="var(--font-monospace)"/>
              </a:rPr>
              <a:t>, themes} </a:t>
            </a:r>
            <a:r>
              <a:rPr lang="en-US" sz="1800" dirty="0">
                <a:solidFill>
                  <a:srgbClr val="F2590C"/>
                </a:solidFill>
                <a:latin typeface="var(--font-monospace)"/>
              </a:rPr>
              <a:t>from</a:t>
            </a:r>
            <a:r>
              <a:rPr lang="en-US" sz="1800" dirty="0">
                <a:solidFill>
                  <a:srgbClr val="5C6773"/>
                </a:solidFill>
                <a:latin typeface="var(--font-monospace)"/>
              </a:rPr>
              <a:t> </a:t>
            </a:r>
            <a:r>
              <a:rPr lang="en-US" sz="1800" dirty="0">
                <a:solidFill>
                  <a:srgbClr val="86B300"/>
                </a:solidFill>
                <a:latin typeface="var(--font-monospace)"/>
              </a:rPr>
              <a:t>'./theme-context'</a:t>
            </a:r>
            <a:r>
              <a:rPr lang="en-US" sz="1800" dirty="0">
                <a:solidFill>
                  <a:srgbClr val="5C6773"/>
                </a:solidFill>
                <a:latin typeface="var(--font-monospace)"/>
              </a:rPr>
              <a:t>;</a:t>
            </a:r>
          </a:p>
          <a:p>
            <a:r>
              <a:rPr lang="en-US" sz="1800" dirty="0">
                <a:solidFill>
                  <a:srgbClr val="F2590C"/>
                </a:solidFill>
                <a:latin typeface="var(--font-monospace)"/>
              </a:rPr>
              <a:t>import</a:t>
            </a:r>
            <a:r>
              <a:rPr lang="en-US" sz="1800" dirty="0">
                <a:solidFill>
                  <a:srgbClr val="5C6773"/>
                </a:solidFill>
                <a:latin typeface="var(--font-monospace)"/>
              </a:rPr>
              <a:t> </a:t>
            </a:r>
            <a:r>
              <a:rPr lang="en-US" sz="1800" dirty="0" err="1">
                <a:solidFill>
                  <a:srgbClr val="41A6D9"/>
                </a:solidFill>
                <a:latin typeface="var(--font-monospace)"/>
              </a:rPr>
              <a:t>ThemedButton</a:t>
            </a:r>
            <a:r>
              <a:rPr lang="en-US" sz="1800" dirty="0">
                <a:solidFill>
                  <a:srgbClr val="5C6773"/>
                </a:solidFill>
                <a:latin typeface="var(--font-monospace)"/>
              </a:rPr>
              <a:t> </a:t>
            </a:r>
            <a:r>
              <a:rPr lang="en-US" sz="1800" dirty="0">
                <a:solidFill>
                  <a:srgbClr val="F2590C"/>
                </a:solidFill>
                <a:latin typeface="var(--font-monospace)"/>
              </a:rPr>
              <a:t>from</a:t>
            </a:r>
            <a:r>
              <a:rPr lang="en-US" sz="1800" dirty="0">
                <a:solidFill>
                  <a:srgbClr val="5C6773"/>
                </a:solidFill>
                <a:latin typeface="var(--font-monospace)"/>
              </a:rPr>
              <a:t> </a:t>
            </a:r>
            <a:r>
              <a:rPr lang="en-US" sz="1800" dirty="0">
                <a:solidFill>
                  <a:srgbClr val="86B300"/>
                </a:solidFill>
                <a:latin typeface="var(--font-monospace)"/>
              </a:rPr>
              <a:t>'./themed-button'</a:t>
            </a:r>
            <a:r>
              <a:rPr lang="en-US" sz="1800" dirty="0">
                <a:solidFill>
                  <a:srgbClr val="5C6773"/>
                </a:solidFill>
                <a:latin typeface="var(--font-monospace)"/>
              </a:rPr>
              <a:t>;</a:t>
            </a:r>
          </a:p>
          <a:p>
            <a:br>
              <a:rPr lang="en-US" sz="1800" dirty="0">
                <a:solidFill>
                  <a:srgbClr val="5C6773"/>
                </a:solidFill>
                <a:latin typeface="var(--font-monospace)"/>
              </a:rPr>
            </a:br>
            <a:r>
              <a:rPr lang="en-US" sz="1800" i="1" dirty="0">
                <a:solidFill>
                  <a:srgbClr val="ABB0B6"/>
                </a:solidFill>
                <a:latin typeface="var(--font-monospace)"/>
              </a:rPr>
              <a:t>// An intermediate component that uses the </a:t>
            </a:r>
            <a:r>
              <a:rPr lang="en-US" sz="1800" i="1" dirty="0" err="1">
                <a:solidFill>
                  <a:srgbClr val="ABB0B6"/>
                </a:solidFill>
                <a:latin typeface="var(--font-monospace)"/>
              </a:rPr>
              <a:t>ThemedButton</a:t>
            </a:r>
            <a:endParaRPr lang="en-US" sz="1800" dirty="0">
              <a:solidFill>
                <a:srgbClr val="5C6773"/>
              </a:solidFill>
              <a:latin typeface="var(--font-monospace)"/>
            </a:endParaRPr>
          </a:p>
          <a:p>
            <a:r>
              <a:rPr lang="en-US" sz="1800" dirty="0">
                <a:solidFill>
                  <a:srgbClr val="F2590C"/>
                </a:solidFill>
                <a:latin typeface="var(--font-monospace)"/>
              </a:rPr>
              <a:t>function</a:t>
            </a:r>
            <a:r>
              <a:rPr lang="en-US" sz="1800" dirty="0">
                <a:solidFill>
                  <a:srgbClr val="5C6773"/>
                </a:solidFill>
                <a:latin typeface="var(--font-monospace)"/>
              </a:rPr>
              <a:t> </a:t>
            </a:r>
            <a:r>
              <a:rPr lang="en-US" sz="1800" dirty="0">
                <a:solidFill>
                  <a:srgbClr val="41A6D9"/>
                </a:solidFill>
                <a:latin typeface="var(--font-monospace)"/>
              </a:rPr>
              <a:t>Toolbar</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a:t>
            </a:r>
            <a:r>
              <a:rPr lang="en-US" sz="1800" dirty="0" err="1">
                <a:solidFill>
                  <a:srgbClr val="41A6D9"/>
                </a:solidFill>
                <a:latin typeface="var(--font-monospace)"/>
              </a:rPr>
              <a:t>ThemedButton</a:t>
            </a:r>
            <a:r>
              <a:rPr lang="en-US" sz="1800" dirty="0">
                <a:solidFill>
                  <a:srgbClr val="5C6773"/>
                </a:solidFill>
                <a:latin typeface="var(--font-monospace)"/>
              </a:rPr>
              <a:t> </a:t>
            </a:r>
            <a:r>
              <a:rPr lang="en-US" sz="1800" dirty="0" err="1">
                <a:solidFill>
                  <a:srgbClr val="5C6773"/>
                </a:solidFill>
                <a:latin typeface="var(--font-monospace)"/>
              </a:rPr>
              <a:t>onClick</a:t>
            </a:r>
            <a:r>
              <a:rPr lang="en-US" sz="1800" dirty="0">
                <a:solidFill>
                  <a:srgbClr val="5C6773"/>
                </a:solidFill>
                <a:latin typeface="var(--font-monospace)"/>
              </a:rPr>
              <a:t>={</a:t>
            </a:r>
            <a:r>
              <a:rPr lang="en-US" sz="1800" dirty="0" err="1">
                <a:solidFill>
                  <a:srgbClr val="5C6773"/>
                </a:solidFill>
                <a:latin typeface="var(--font-monospace)"/>
              </a:rPr>
              <a:t>props.changeTheme</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a:solidFill>
                  <a:srgbClr val="41A6D9"/>
                </a:solidFill>
                <a:latin typeface="var(--font-monospace)"/>
              </a:rPr>
              <a:t>Change</a:t>
            </a:r>
            <a:r>
              <a:rPr lang="en-US" sz="1800" dirty="0">
                <a:solidFill>
                  <a:srgbClr val="5C6773"/>
                </a:solidFill>
                <a:latin typeface="var(--font-monospace)"/>
              </a:rPr>
              <a:t> </a:t>
            </a:r>
            <a:r>
              <a:rPr lang="en-US" sz="1800" dirty="0">
                <a:solidFill>
                  <a:srgbClr val="41A6D9"/>
                </a:solidFill>
                <a:latin typeface="var(--font-monospace)"/>
              </a:rPr>
              <a:t>Theme</a:t>
            </a:r>
            <a:endParaRPr lang="en-US" sz="1800" dirty="0">
              <a:solidFill>
                <a:srgbClr val="5C6773"/>
              </a:solidFill>
              <a:latin typeface="var(--font-monospace)"/>
            </a:endParaRPr>
          </a:p>
          <a:p>
            <a:r>
              <a:rPr lang="en-US" sz="1800" dirty="0">
                <a:solidFill>
                  <a:srgbClr val="5C6773"/>
                </a:solidFill>
                <a:latin typeface="var(--font-monospace)"/>
              </a:rPr>
              <a:t>    &lt;/</a:t>
            </a:r>
            <a:r>
              <a:rPr lang="en-US" sz="1800" dirty="0" err="1">
                <a:solidFill>
                  <a:srgbClr val="41A6D9"/>
                </a:solidFill>
                <a:latin typeface="var(--font-monospace)"/>
              </a:rPr>
              <a:t>ThemedButton</a:t>
            </a:r>
            <a:r>
              <a:rPr lang="en-US" sz="1800" dirty="0">
                <a:solidFill>
                  <a:srgbClr val="5C6773"/>
                </a:solidFill>
                <a:latin typeface="var(--font-monospace)"/>
              </a:rPr>
              <a:t>&gt;</a:t>
            </a:r>
          </a:p>
          <a:p>
            <a:r>
              <a:rPr lang="en-US" sz="1800" dirty="0">
                <a:solidFill>
                  <a:srgbClr val="5C6773"/>
                </a:solidFill>
                <a:latin typeface="var(--font-monospace)"/>
              </a:rPr>
              <a:t>  );</a:t>
            </a:r>
          </a:p>
          <a:p>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class</a:t>
            </a:r>
            <a:r>
              <a:rPr lang="en-US" sz="1800" dirty="0">
                <a:solidFill>
                  <a:srgbClr val="5C6773"/>
                </a:solidFill>
                <a:latin typeface="var(--font-monospace)"/>
              </a:rPr>
              <a:t> </a:t>
            </a:r>
            <a:r>
              <a:rPr lang="en-US" sz="1800" dirty="0">
                <a:solidFill>
                  <a:srgbClr val="41A6D9"/>
                </a:solidFill>
                <a:latin typeface="var(--font-monospace)"/>
              </a:rPr>
              <a:t>App</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constructor</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super</a:t>
            </a:r>
            <a:r>
              <a:rPr lang="en-US" sz="1800" dirty="0">
                <a:solidFill>
                  <a:srgbClr val="5C6773"/>
                </a:solidFill>
                <a:latin typeface="var(--font-monospace)"/>
              </a:rPr>
              <a:t>(props);</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.state</a:t>
            </a:r>
            <a:r>
              <a:rPr lang="en-US" sz="1800" dirty="0">
                <a:solidFill>
                  <a:srgbClr val="5C6773"/>
                </a:solidFill>
                <a:latin typeface="var(--font-monospace)"/>
              </a:rPr>
              <a:t> = {</a:t>
            </a:r>
          </a:p>
          <a:p>
            <a:r>
              <a:rPr lang="en-US" sz="1800" dirty="0">
                <a:solidFill>
                  <a:srgbClr val="5C6773"/>
                </a:solidFill>
                <a:latin typeface="var(--font-monospace)"/>
              </a:rPr>
              <a:t>      theme: </a:t>
            </a:r>
            <a:r>
              <a:rPr lang="en-US" sz="1800" dirty="0" err="1">
                <a:solidFill>
                  <a:srgbClr val="5C6773"/>
                </a:solidFill>
                <a:latin typeface="var(--font-monospace)"/>
              </a:rPr>
              <a:t>themes.light</a:t>
            </a:r>
            <a:r>
              <a:rPr lang="en-US" sz="1800" dirty="0">
                <a:solidFill>
                  <a:srgbClr val="5C6773"/>
                </a:solidFill>
                <a:latin typeface="var(--font-monospace)"/>
              </a:rPr>
              <a:t>,</a:t>
            </a:r>
          </a:p>
          <a:p>
            <a:r>
              <a:rPr lang="en-US" sz="1800" dirty="0">
                <a:solidFill>
                  <a:srgbClr val="5C6773"/>
                </a:solidFill>
                <a:latin typeface="var(--font-monospace)"/>
              </a:rPr>
              <a:t>    };</a:t>
            </a:r>
          </a:p>
        </p:txBody>
      </p:sp>
    </p:spTree>
    <p:extLst>
      <p:ext uri="{BB962C8B-B14F-4D97-AF65-F5344CB8AC3E}">
        <p14:creationId xmlns:p14="http://schemas.microsoft.com/office/powerpoint/2010/main" val="797092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F29F10-6314-B947-8119-09359F84C65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27</a:t>
            </a:fld>
            <a:endParaRPr lang="ja-JP" altLang="en-US"/>
          </a:p>
        </p:txBody>
      </p:sp>
      <p:sp>
        <p:nvSpPr>
          <p:cNvPr id="4" name="Rectangle 3">
            <a:extLst>
              <a:ext uri="{FF2B5EF4-FFF2-40B4-BE49-F238E27FC236}">
                <a16:creationId xmlns:a16="http://schemas.microsoft.com/office/drawing/2014/main" id="{390C5BBA-60A8-954E-A217-8F801E8C7F83}"/>
              </a:ext>
            </a:extLst>
          </p:cNvPr>
          <p:cNvSpPr/>
          <p:nvPr/>
        </p:nvSpPr>
        <p:spPr>
          <a:xfrm>
            <a:off x="651163" y="1762174"/>
            <a:ext cx="4045528" cy="2585323"/>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.toggleTheme</a:t>
            </a:r>
            <a:r>
              <a:rPr lang="en-US" sz="1800" dirty="0">
                <a:solidFill>
                  <a:srgbClr val="5C6773"/>
                </a:solidFill>
                <a:latin typeface="var(--font-monospace)"/>
              </a:rPr>
              <a:t> = () =&gt; {</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.setState</a:t>
            </a:r>
            <a:r>
              <a:rPr lang="en-US" sz="1800" dirty="0">
                <a:solidFill>
                  <a:srgbClr val="5C6773"/>
                </a:solidFill>
                <a:latin typeface="var(--font-monospace)"/>
              </a:rPr>
              <a:t>(state =&gt; ({</a:t>
            </a:r>
          </a:p>
          <a:p>
            <a:r>
              <a:rPr lang="en-US" sz="1800" dirty="0">
                <a:solidFill>
                  <a:srgbClr val="5C6773"/>
                </a:solidFill>
                <a:latin typeface="var(--font-monospace)"/>
              </a:rPr>
              <a:t>        theme:</a:t>
            </a:r>
          </a:p>
          <a:p>
            <a:r>
              <a:rPr lang="en-US" sz="1800" dirty="0">
                <a:solidFill>
                  <a:srgbClr val="5C6773"/>
                </a:solidFill>
                <a:latin typeface="var(--font-monospace)"/>
              </a:rPr>
              <a:t>          </a:t>
            </a:r>
            <a:r>
              <a:rPr lang="en-US" sz="1800" dirty="0" err="1">
                <a:solidFill>
                  <a:srgbClr val="5C6773"/>
                </a:solidFill>
                <a:latin typeface="var(--font-monospace)"/>
              </a:rPr>
              <a:t>state.theme</a:t>
            </a:r>
            <a:r>
              <a:rPr lang="en-US" sz="1800" dirty="0">
                <a:solidFill>
                  <a:srgbClr val="5C6773"/>
                </a:solidFill>
                <a:latin typeface="var(--font-monospace)"/>
              </a:rPr>
              <a:t> === </a:t>
            </a:r>
            <a:r>
              <a:rPr lang="en-US" sz="1800" dirty="0" err="1">
                <a:solidFill>
                  <a:srgbClr val="5C6773"/>
                </a:solidFill>
                <a:latin typeface="var(--font-monospace)"/>
              </a:rPr>
              <a:t>themes.dark</a:t>
            </a:r>
            <a:endParaRPr lang="en-US" sz="1800" dirty="0">
              <a:solidFill>
                <a:srgbClr val="5C6773"/>
              </a:solidFill>
              <a:latin typeface="var(--font-monospace)"/>
            </a:endParaRPr>
          </a:p>
          <a:p>
            <a:r>
              <a:rPr lang="en-US" sz="1800" dirty="0">
                <a:solidFill>
                  <a:srgbClr val="5C6773"/>
                </a:solidFill>
                <a:latin typeface="var(--font-monospace)"/>
              </a:rPr>
              <a:t>            ? </a:t>
            </a:r>
            <a:r>
              <a:rPr lang="en-US" sz="1800" dirty="0" err="1">
                <a:solidFill>
                  <a:srgbClr val="5C6773"/>
                </a:solidFill>
                <a:latin typeface="var(--font-monospace)"/>
              </a:rPr>
              <a:t>themes.light</a:t>
            </a:r>
            <a:endParaRPr lang="en-US" sz="1800" dirty="0">
              <a:solidFill>
                <a:srgbClr val="5C6773"/>
              </a:solidFill>
              <a:latin typeface="var(--font-monospace)"/>
            </a:endParaRPr>
          </a:p>
          <a:p>
            <a:r>
              <a:rPr lang="en-US" sz="1800" dirty="0">
                <a:solidFill>
                  <a:srgbClr val="5C6773"/>
                </a:solidFill>
                <a:latin typeface="var(--font-monospace)"/>
              </a:rPr>
              <a:t>            : </a:t>
            </a:r>
            <a:r>
              <a:rPr lang="en-US" sz="1800" dirty="0" err="1">
                <a:solidFill>
                  <a:srgbClr val="5C6773"/>
                </a:solidFill>
                <a:latin typeface="var(--font-monospace)"/>
              </a:rPr>
              <a:t>themes.dark</a:t>
            </a:r>
            <a:r>
              <a:rPr lang="en-US" sz="1800" dirty="0">
                <a:solidFill>
                  <a:srgbClr val="5C6773"/>
                </a:solidFill>
                <a:latin typeface="var(--font-monospace)"/>
              </a:rPr>
              <a: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  }</a:t>
            </a:r>
          </a:p>
        </p:txBody>
      </p:sp>
      <p:sp>
        <p:nvSpPr>
          <p:cNvPr id="5" name="Rectangle 4">
            <a:extLst>
              <a:ext uri="{FF2B5EF4-FFF2-40B4-BE49-F238E27FC236}">
                <a16:creationId xmlns:a16="http://schemas.microsoft.com/office/drawing/2014/main" id="{B8FA708F-A86C-9F42-A856-7B3F92C48AB4}"/>
              </a:ext>
            </a:extLst>
          </p:cNvPr>
          <p:cNvSpPr/>
          <p:nvPr/>
        </p:nvSpPr>
        <p:spPr>
          <a:xfrm>
            <a:off x="5257800" y="1548448"/>
            <a:ext cx="6096000" cy="4524315"/>
          </a:xfrm>
          <a:prstGeom prst="rect">
            <a:avLst/>
          </a:prstGeom>
          <a:solidFill>
            <a:schemeClr val="bg1">
              <a:lumMod val="95000"/>
            </a:schemeClr>
          </a:solidFill>
        </p:spPr>
        <p:txBody>
          <a:bodyPr>
            <a:spAutoFit/>
          </a:bodyPr>
          <a:lstStyle/>
          <a:p>
            <a:r>
              <a:rPr lang="en-US" sz="1800" dirty="0">
                <a:solidFill>
                  <a:srgbClr val="5C6773"/>
                </a:solidFill>
                <a:latin typeface="var(--font-monospace)"/>
              </a:rPr>
              <a:t>  render() {</a:t>
            </a:r>
          </a:p>
          <a:p>
            <a:r>
              <a:rPr lang="en-US" sz="1800" dirty="0">
                <a:solidFill>
                  <a:srgbClr val="5C6773"/>
                </a:solidFill>
                <a:latin typeface="var(--font-monospace)"/>
              </a:rPr>
              <a:t>    </a:t>
            </a:r>
            <a:r>
              <a:rPr lang="en-US" sz="1800" i="1" dirty="0">
                <a:solidFill>
                  <a:srgbClr val="ABB0B6"/>
                </a:solidFill>
                <a:latin typeface="var(--font-monospace)"/>
              </a:rPr>
              <a:t>// The </a:t>
            </a:r>
            <a:r>
              <a:rPr lang="en-US" sz="1800" i="1" dirty="0" err="1">
                <a:solidFill>
                  <a:srgbClr val="ABB0B6"/>
                </a:solidFill>
                <a:latin typeface="var(--font-monospace)"/>
              </a:rPr>
              <a:t>ThemedButton</a:t>
            </a:r>
            <a:r>
              <a:rPr lang="en-US" sz="1800" i="1" dirty="0">
                <a:solidFill>
                  <a:srgbClr val="ABB0B6"/>
                </a:solidFill>
                <a:latin typeface="var(--font-monospace)"/>
              </a:rPr>
              <a:t> button inside the </a:t>
            </a:r>
            <a:r>
              <a:rPr lang="en-US" sz="1800" i="1" dirty="0" err="1">
                <a:solidFill>
                  <a:srgbClr val="ABB0B6"/>
                </a:solidFill>
                <a:latin typeface="var(--font-monospace)"/>
              </a:rPr>
              <a:t>ThemeProvider</a:t>
            </a:r>
            <a:endParaRPr lang="en-US" sz="1800" dirty="0">
              <a:solidFill>
                <a:srgbClr val="5C6773"/>
              </a:solidFill>
              <a:latin typeface="var(--font-monospace)"/>
            </a:endParaRPr>
          </a:p>
          <a:p>
            <a:r>
              <a:rPr lang="en-US" sz="1800" dirty="0">
                <a:solidFill>
                  <a:srgbClr val="5C6773"/>
                </a:solidFill>
                <a:latin typeface="var(--font-monospace)"/>
              </a:rPr>
              <a:t>    </a:t>
            </a:r>
            <a:r>
              <a:rPr lang="en-US" sz="1800" i="1" dirty="0">
                <a:solidFill>
                  <a:srgbClr val="ABB0B6"/>
                </a:solidFill>
                <a:latin typeface="var(--font-monospace)"/>
              </a:rPr>
              <a:t>// uses the theme from state while the one outside uses</a:t>
            </a:r>
            <a:endParaRPr lang="en-US" sz="1800" dirty="0">
              <a:solidFill>
                <a:srgbClr val="5C6773"/>
              </a:solidFill>
              <a:latin typeface="var(--font-monospace)"/>
            </a:endParaRPr>
          </a:p>
          <a:p>
            <a:r>
              <a:rPr lang="en-US" sz="1800" dirty="0">
                <a:solidFill>
                  <a:srgbClr val="5C6773"/>
                </a:solidFill>
                <a:latin typeface="var(--font-monospace)"/>
              </a:rPr>
              <a:t>    </a:t>
            </a:r>
            <a:r>
              <a:rPr lang="en-US" sz="1800" i="1" dirty="0">
                <a:solidFill>
                  <a:srgbClr val="ABB0B6"/>
                </a:solidFill>
                <a:latin typeface="var(--font-monospace)"/>
              </a:rPr>
              <a:t>// the default dark theme</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a:t>
            </a:r>
            <a:r>
              <a:rPr lang="en-US" sz="1800" dirty="0">
                <a:solidFill>
                  <a:srgbClr val="41A6D9"/>
                </a:solidFill>
                <a:latin typeface="var(--font-monospace)"/>
              </a:rPr>
              <a:t>Page</a:t>
            </a:r>
            <a:r>
              <a:rPr lang="en-US" sz="1800" dirty="0">
                <a:solidFill>
                  <a:srgbClr val="5C6773"/>
                </a:solidFill>
                <a:latin typeface="var(--font-monospace)"/>
              </a:rPr>
              <a:t>&gt;</a:t>
            </a:r>
          </a:p>
          <a:p>
            <a:r>
              <a:rPr lang="en-US" sz="1800" dirty="0">
                <a:solidFill>
                  <a:srgbClr val="5C6773"/>
                </a:solidFill>
                <a:latin typeface="var(--font-monospace)"/>
              </a:rPr>
              <a:t>        &lt;</a:t>
            </a:r>
            <a:r>
              <a:rPr lang="en-US" sz="1800" dirty="0" err="1">
                <a:solidFill>
                  <a:srgbClr val="41A6D9"/>
                </a:solidFill>
                <a:latin typeface="var(--font-monospace)"/>
              </a:rPr>
              <a:t>ThemeContext</a:t>
            </a:r>
            <a:r>
              <a:rPr lang="en-US" sz="1800" dirty="0" err="1">
                <a:solidFill>
                  <a:srgbClr val="5C6773"/>
                </a:solidFill>
                <a:latin typeface="var(--font-monospace)"/>
              </a:rPr>
              <a:t>.</a:t>
            </a:r>
            <a:r>
              <a:rPr lang="en-US" sz="1800" dirty="0" err="1">
                <a:solidFill>
                  <a:srgbClr val="41A6D9"/>
                </a:solidFill>
                <a:latin typeface="var(--font-monospace)"/>
              </a:rPr>
              <a:t>Provider</a:t>
            </a:r>
            <a:r>
              <a:rPr lang="en-US" sz="1800" dirty="0">
                <a:solidFill>
                  <a:srgbClr val="5C6773"/>
                </a:solidFill>
                <a:latin typeface="var(--font-monospace)"/>
              </a:rPr>
              <a:t> value={</a:t>
            </a:r>
            <a:r>
              <a:rPr lang="en-US" sz="1800" dirty="0" err="1">
                <a:solidFill>
                  <a:srgbClr val="F2590C"/>
                </a:solidFill>
                <a:latin typeface="var(--font-monospace)"/>
              </a:rPr>
              <a:t>this</a:t>
            </a:r>
            <a:r>
              <a:rPr lang="en-US" sz="1800" dirty="0" err="1">
                <a:solidFill>
                  <a:srgbClr val="5C6773"/>
                </a:solidFill>
                <a:latin typeface="var(--font-monospace)"/>
              </a:rPr>
              <a:t>.state.theme</a:t>
            </a:r>
            <a:r>
              <a:rPr lang="en-US" sz="1800" dirty="0">
                <a:solidFill>
                  <a:srgbClr val="5C6773"/>
                </a:solidFill>
                <a:latin typeface="var(--font-monospace)"/>
              </a:rPr>
              <a:t>}&gt;</a:t>
            </a:r>
          </a:p>
          <a:p>
            <a:r>
              <a:rPr lang="en-US" sz="1800" dirty="0">
                <a:solidFill>
                  <a:srgbClr val="5C6773"/>
                </a:solidFill>
                <a:latin typeface="var(--font-monospace)"/>
              </a:rPr>
              <a:t>          &lt;</a:t>
            </a:r>
            <a:r>
              <a:rPr lang="en-US" sz="1800" dirty="0">
                <a:solidFill>
                  <a:srgbClr val="41A6D9"/>
                </a:solidFill>
                <a:latin typeface="var(--font-monospace)"/>
              </a:rPr>
              <a:t>Toolbar</a:t>
            </a:r>
            <a:r>
              <a:rPr lang="en-US" sz="1800" dirty="0">
                <a:solidFill>
                  <a:srgbClr val="5C6773"/>
                </a:solidFill>
                <a:latin typeface="var(--font-monospace)"/>
              </a:rPr>
              <a:t> </a:t>
            </a:r>
            <a:r>
              <a:rPr lang="en-US" sz="1800" dirty="0" err="1">
                <a:solidFill>
                  <a:srgbClr val="5C6773"/>
                </a:solidFill>
                <a:latin typeface="var(--font-monospace)"/>
              </a:rPr>
              <a:t>changeTheme</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.toggleTheme</a:t>
            </a:r>
            <a:r>
              <a:rPr lang="en-US" sz="1800" dirty="0">
                <a:solidFill>
                  <a:srgbClr val="5C6773"/>
                </a:solidFill>
                <a:latin typeface="var(--font-monospace)"/>
              </a:rPr>
              <a:t>} /&gt;</a:t>
            </a:r>
          </a:p>
          <a:p>
            <a:r>
              <a:rPr lang="en-US" sz="1800" dirty="0">
                <a:solidFill>
                  <a:srgbClr val="5C6773"/>
                </a:solidFill>
                <a:latin typeface="var(--font-monospace)"/>
              </a:rPr>
              <a:t>        &lt;/</a:t>
            </a:r>
            <a:r>
              <a:rPr lang="en-US" sz="1800" dirty="0" err="1">
                <a:solidFill>
                  <a:srgbClr val="41A6D9"/>
                </a:solidFill>
                <a:latin typeface="var(--font-monospace)"/>
              </a:rPr>
              <a:t>ThemeContext</a:t>
            </a:r>
            <a:r>
              <a:rPr lang="en-US" sz="1800" dirty="0" err="1">
                <a:solidFill>
                  <a:srgbClr val="5C6773"/>
                </a:solidFill>
                <a:latin typeface="var(--font-monospace)"/>
              </a:rPr>
              <a:t>.</a:t>
            </a:r>
            <a:r>
              <a:rPr lang="en-US" sz="1800" dirty="0" err="1">
                <a:solidFill>
                  <a:srgbClr val="41A6D9"/>
                </a:solidFill>
                <a:latin typeface="var(--font-monospace)"/>
              </a:rPr>
              <a:t>Provider</a:t>
            </a:r>
            <a:r>
              <a:rPr lang="en-US" sz="1800" dirty="0">
                <a:solidFill>
                  <a:srgbClr val="5C6773"/>
                </a:solidFill>
                <a:latin typeface="var(--font-monospace)"/>
              </a:rPr>
              <a:t>&gt;</a:t>
            </a:r>
          </a:p>
          <a:p>
            <a:r>
              <a:rPr lang="en-US" sz="1800" dirty="0">
                <a:solidFill>
                  <a:srgbClr val="5C6773"/>
                </a:solidFill>
                <a:latin typeface="var(--font-monospace)"/>
              </a:rPr>
              <a:t>        &lt;</a:t>
            </a:r>
            <a:r>
              <a:rPr lang="en-US" sz="1800" dirty="0">
                <a:solidFill>
                  <a:srgbClr val="41A6D9"/>
                </a:solidFill>
                <a:latin typeface="var(--font-monospace)"/>
              </a:rPr>
              <a:t>Section</a:t>
            </a:r>
            <a:r>
              <a:rPr lang="en-US" sz="1800" dirty="0">
                <a:solidFill>
                  <a:srgbClr val="5C6773"/>
                </a:solidFill>
                <a:latin typeface="var(--font-monospace)"/>
              </a:rPr>
              <a:t>&gt;</a:t>
            </a:r>
          </a:p>
          <a:p>
            <a:r>
              <a:rPr lang="en-US" sz="1800" dirty="0">
                <a:solidFill>
                  <a:srgbClr val="5C6773"/>
                </a:solidFill>
                <a:latin typeface="var(--font-monospace)"/>
              </a:rPr>
              <a:t>          &lt;</a:t>
            </a:r>
            <a:r>
              <a:rPr lang="en-US" sz="1800" dirty="0" err="1">
                <a:solidFill>
                  <a:srgbClr val="41A6D9"/>
                </a:solidFill>
                <a:latin typeface="var(--font-monospace)"/>
              </a:rPr>
              <a:t>ThemedButton</a:t>
            </a:r>
            <a:r>
              <a:rPr lang="en-US" sz="1800" dirty="0">
                <a:solidFill>
                  <a:srgbClr val="5C6773"/>
                </a:solidFill>
                <a:latin typeface="var(--font-monospace)"/>
              </a:rPr>
              <a:t> /&gt;</a:t>
            </a:r>
          </a:p>
          <a:p>
            <a:r>
              <a:rPr lang="en-US" sz="1800" dirty="0">
                <a:solidFill>
                  <a:srgbClr val="5C6773"/>
                </a:solidFill>
                <a:latin typeface="var(--font-monospace)"/>
              </a:rPr>
              <a:t>        &lt;/</a:t>
            </a:r>
            <a:r>
              <a:rPr lang="en-US" sz="1800" dirty="0">
                <a:solidFill>
                  <a:srgbClr val="41A6D9"/>
                </a:solidFill>
                <a:latin typeface="var(--font-monospace)"/>
              </a:rPr>
              <a:t>Section</a:t>
            </a:r>
            <a:r>
              <a:rPr lang="en-US" sz="1800" dirty="0">
                <a:solidFill>
                  <a:srgbClr val="5C6773"/>
                </a:solidFill>
                <a:latin typeface="var(--font-monospace)"/>
              </a:rPr>
              <a:t>&gt;</a:t>
            </a:r>
          </a:p>
          <a:p>
            <a:r>
              <a:rPr lang="en-US" sz="1800" dirty="0">
                <a:solidFill>
                  <a:srgbClr val="5C6773"/>
                </a:solidFill>
                <a:latin typeface="var(--font-monospace)"/>
              </a:rPr>
              <a:t>      &lt;/</a:t>
            </a:r>
            <a:r>
              <a:rPr lang="en-US" sz="1800" dirty="0">
                <a:solidFill>
                  <a:srgbClr val="41A6D9"/>
                </a:solidFill>
                <a:latin typeface="var(--font-monospace)"/>
              </a:rPr>
              <a:t>Page</a:t>
            </a:r>
            <a:r>
              <a:rPr lang="en-US" sz="1800" dirty="0">
                <a:solidFill>
                  <a:srgbClr val="5C6773"/>
                </a:solidFill>
                <a:latin typeface="var(--font-monospace)"/>
              </a:rPr>
              <a:t>&gt;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1574573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2CE6E6-9854-9149-9BD3-D0B115CAF37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28</a:t>
            </a:fld>
            <a:endParaRPr lang="ja-JP" altLang="en-US"/>
          </a:p>
        </p:txBody>
      </p:sp>
      <p:sp>
        <p:nvSpPr>
          <p:cNvPr id="3" name="TextBox 2">
            <a:extLst>
              <a:ext uri="{FF2B5EF4-FFF2-40B4-BE49-F238E27FC236}">
                <a16:creationId xmlns:a16="http://schemas.microsoft.com/office/drawing/2014/main" id="{0A59636C-D40D-4644-AC37-BAA1CEAAEAA9}"/>
              </a:ext>
            </a:extLst>
          </p:cNvPr>
          <p:cNvSpPr txBox="1"/>
          <p:nvPr/>
        </p:nvSpPr>
        <p:spPr>
          <a:xfrm>
            <a:off x="574964" y="568036"/>
            <a:ext cx="7142018" cy="461665"/>
          </a:xfrm>
          <a:prstGeom prst="rect">
            <a:avLst/>
          </a:prstGeom>
          <a:noFill/>
        </p:spPr>
        <p:txBody>
          <a:bodyPr wrap="square" rtlCol="0">
            <a:spAutoFit/>
          </a:bodyPr>
          <a:lstStyle/>
          <a:p>
            <a:r>
              <a:rPr lang="en-US" sz="2400" b="1" dirty="0"/>
              <a:t>Updating Context from a Nested Component</a:t>
            </a:r>
          </a:p>
        </p:txBody>
      </p:sp>
      <p:sp>
        <p:nvSpPr>
          <p:cNvPr id="4" name="Rectangle 3">
            <a:extLst>
              <a:ext uri="{FF2B5EF4-FFF2-40B4-BE49-F238E27FC236}">
                <a16:creationId xmlns:a16="http://schemas.microsoft.com/office/drawing/2014/main" id="{61A0EAF6-3377-A540-A1E2-9E5CE6BDAAAF}"/>
              </a:ext>
            </a:extLst>
          </p:cNvPr>
          <p:cNvSpPr/>
          <p:nvPr/>
        </p:nvSpPr>
        <p:spPr>
          <a:xfrm>
            <a:off x="574964" y="1355559"/>
            <a:ext cx="10480963" cy="1477328"/>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It is often necessary to update the context from a component that is nested somewhere deeply in the component tree.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In this case you can pass a function down through the context to allow consumers to update the context:</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11C1A40-C333-5644-88DF-68BE8ACF3582}"/>
              </a:ext>
            </a:extLst>
          </p:cNvPr>
          <p:cNvSpPr/>
          <p:nvPr/>
        </p:nvSpPr>
        <p:spPr>
          <a:xfrm>
            <a:off x="574964" y="3121223"/>
            <a:ext cx="2220480" cy="400110"/>
          </a:xfrm>
          <a:prstGeom prst="rect">
            <a:avLst/>
          </a:prstGeom>
        </p:spPr>
        <p:txBody>
          <a:bodyPr wrap="none">
            <a:spAutoFit/>
          </a:bodyPr>
          <a:lstStyle/>
          <a:p>
            <a:r>
              <a:rPr lang="en-US" sz="2000" b="1" dirty="0">
                <a:latin typeface="Arial" panose="020B0604020202020204" pitchFamily="34" charset="0"/>
                <a:cs typeface="Arial" panose="020B0604020202020204" pitchFamily="34" charset="0"/>
              </a:rPr>
              <a:t>theme-</a:t>
            </a:r>
            <a:r>
              <a:rPr lang="en-US" sz="2000" b="1" dirty="0" err="1">
                <a:latin typeface="Arial" panose="020B0604020202020204" pitchFamily="34" charset="0"/>
                <a:cs typeface="Arial" panose="020B0604020202020204" pitchFamily="34" charset="0"/>
              </a:rPr>
              <a:t>context.js</a:t>
            </a:r>
            <a:endParaRPr lang="en-VN" sz="2000" b="1"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0B29262C-84E9-9B49-A81A-E53B2B103331}"/>
              </a:ext>
            </a:extLst>
          </p:cNvPr>
          <p:cNvSpPr/>
          <p:nvPr/>
        </p:nvSpPr>
        <p:spPr>
          <a:xfrm>
            <a:off x="1685204" y="4025114"/>
            <a:ext cx="6096000" cy="1754326"/>
          </a:xfrm>
          <a:prstGeom prst="rect">
            <a:avLst/>
          </a:prstGeom>
          <a:solidFill>
            <a:schemeClr val="bg1">
              <a:lumMod val="95000"/>
            </a:schemeClr>
          </a:solidFill>
        </p:spPr>
        <p:txBody>
          <a:bodyPr>
            <a:spAutoFit/>
          </a:bodyPr>
          <a:lstStyle/>
          <a:p>
            <a:r>
              <a:rPr lang="en-US" sz="1800" i="1" dirty="0">
                <a:solidFill>
                  <a:srgbClr val="ABB0B6"/>
                </a:solidFill>
                <a:latin typeface="var(--font-monospace)"/>
              </a:rPr>
              <a:t>// Make sure the shape of the default value passed to</a:t>
            </a:r>
            <a:endParaRPr lang="en-US" sz="1800" dirty="0">
              <a:solidFill>
                <a:srgbClr val="5C6773"/>
              </a:solidFill>
              <a:latin typeface="var(--font-monospace)"/>
            </a:endParaRPr>
          </a:p>
          <a:p>
            <a:r>
              <a:rPr lang="en-US" sz="1800" i="1" dirty="0">
                <a:solidFill>
                  <a:srgbClr val="ABB0B6"/>
                </a:solidFill>
                <a:latin typeface="var(--font-monospace)"/>
              </a:rPr>
              <a:t>// </a:t>
            </a:r>
            <a:r>
              <a:rPr lang="en-US" sz="1800" i="1" dirty="0" err="1">
                <a:solidFill>
                  <a:srgbClr val="ABB0B6"/>
                </a:solidFill>
                <a:latin typeface="var(--font-monospace)"/>
              </a:rPr>
              <a:t>createContext</a:t>
            </a:r>
            <a:r>
              <a:rPr lang="en-US" sz="1800" i="1" dirty="0">
                <a:solidFill>
                  <a:srgbClr val="ABB0B6"/>
                </a:solidFill>
                <a:latin typeface="var(--font-monospace)"/>
              </a:rPr>
              <a:t> matches the shape that the consumers expect!</a:t>
            </a:r>
            <a:endParaRPr lang="en-US" sz="1800" dirty="0">
              <a:solidFill>
                <a:srgbClr val="5C6773"/>
              </a:solidFill>
              <a:latin typeface="var(--font-monospace)"/>
            </a:endParaRPr>
          </a:p>
          <a:p>
            <a:r>
              <a:rPr lang="en-US" sz="1800" dirty="0">
                <a:solidFill>
                  <a:srgbClr val="F2590C"/>
                </a:solidFill>
                <a:latin typeface="var(--font-monospace)"/>
              </a:rPr>
              <a:t>export</a:t>
            </a:r>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41A6D9"/>
                </a:solidFill>
                <a:latin typeface="var(--font-monospace)"/>
              </a:rPr>
              <a:t>ThemeContext</a:t>
            </a:r>
            <a:r>
              <a:rPr lang="en-US" sz="1800" dirty="0">
                <a:solidFill>
                  <a:srgbClr val="5C6773"/>
                </a:solidFill>
                <a:latin typeface="var(--font-monospace)"/>
              </a:rPr>
              <a:t> = </a:t>
            </a:r>
            <a:r>
              <a:rPr lang="en-US" sz="1800" dirty="0" err="1">
                <a:solidFill>
                  <a:srgbClr val="41A6D9"/>
                </a:solidFill>
                <a:latin typeface="var(--font-monospace)"/>
              </a:rPr>
              <a:t>React</a:t>
            </a:r>
            <a:r>
              <a:rPr lang="en-US" sz="1800" dirty="0" err="1">
                <a:solidFill>
                  <a:srgbClr val="5C6773"/>
                </a:solidFill>
                <a:latin typeface="var(--font-monospace)"/>
              </a:rPr>
              <a:t>.createContext</a:t>
            </a:r>
            <a:r>
              <a:rPr lang="en-US" sz="1800" dirty="0">
                <a:solidFill>
                  <a:srgbClr val="5C6773"/>
                </a:solidFill>
                <a:latin typeface="var(--font-monospace)"/>
              </a:rPr>
              <a:t>({</a:t>
            </a:r>
          </a:p>
          <a:p>
            <a:r>
              <a:rPr lang="en-US" sz="1800" dirty="0">
                <a:solidFill>
                  <a:srgbClr val="5C6773"/>
                </a:solidFill>
                <a:latin typeface="var(--font-monospace)"/>
              </a:rPr>
              <a:t>  theme: </a:t>
            </a:r>
            <a:r>
              <a:rPr lang="en-US" sz="1800" dirty="0" err="1">
                <a:solidFill>
                  <a:srgbClr val="5C6773"/>
                </a:solidFill>
                <a:latin typeface="var(--font-monospace)"/>
              </a:rPr>
              <a:t>themes.dark</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toggleTheme</a:t>
            </a:r>
            <a:r>
              <a:rPr lang="en-US" sz="1800" dirty="0">
                <a:solidFill>
                  <a:srgbClr val="5C6773"/>
                </a:solidFill>
                <a:latin typeface="var(--font-monospace)"/>
              </a:rPr>
              <a:t>: () =&gt; {},</a:t>
            </a:r>
          </a:p>
          <a:p>
            <a:r>
              <a:rPr lang="en-US" sz="1800" dirty="0">
                <a:solidFill>
                  <a:srgbClr val="5C6773"/>
                </a:solidFill>
                <a:latin typeface="var(--font-monospace)"/>
              </a:rPr>
              <a:t>});</a:t>
            </a:r>
          </a:p>
        </p:txBody>
      </p:sp>
    </p:spTree>
    <p:extLst>
      <p:ext uri="{BB962C8B-B14F-4D97-AF65-F5344CB8AC3E}">
        <p14:creationId xmlns:p14="http://schemas.microsoft.com/office/powerpoint/2010/main" val="3364749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AF0AA6-03AF-7C46-88E5-2E735C43E39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29</a:t>
            </a:fld>
            <a:endParaRPr lang="ja-JP" altLang="en-US"/>
          </a:p>
        </p:txBody>
      </p:sp>
      <p:sp>
        <p:nvSpPr>
          <p:cNvPr id="3" name="TextBox 2">
            <a:extLst>
              <a:ext uri="{FF2B5EF4-FFF2-40B4-BE49-F238E27FC236}">
                <a16:creationId xmlns:a16="http://schemas.microsoft.com/office/drawing/2014/main" id="{527BC7DD-D87B-A74E-925F-6924060ACD15}"/>
              </a:ext>
            </a:extLst>
          </p:cNvPr>
          <p:cNvSpPr txBox="1"/>
          <p:nvPr/>
        </p:nvSpPr>
        <p:spPr>
          <a:xfrm>
            <a:off x="803564" y="526473"/>
            <a:ext cx="3060453" cy="400110"/>
          </a:xfrm>
          <a:prstGeom prst="rect">
            <a:avLst/>
          </a:prstGeom>
          <a:noFill/>
        </p:spPr>
        <p:txBody>
          <a:bodyPr wrap="none" rtlCol="0">
            <a:spAutoFit/>
          </a:bodyPr>
          <a:lstStyle/>
          <a:p>
            <a:r>
              <a:rPr lang="en-US" sz="2000" b="1" dirty="0"/>
              <a:t>theme-toggler-</a:t>
            </a:r>
            <a:r>
              <a:rPr lang="en-US" sz="2000" b="1" dirty="0" err="1"/>
              <a:t>button.js</a:t>
            </a:r>
            <a:endParaRPr lang="en-VN" sz="2000" dirty="0"/>
          </a:p>
        </p:txBody>
      </p:sp>
      <p:sp>
        <p:nvSpPr>
          <p:cNvPr id="4" name="Rectangle 3">
            <a:extLst>
              <a:ext uri="{FF2B5EF4-FFF2-40B4-BE49-F238E27FC236}">
                <a16:creationId xmlns:a16="http://schemas.microsoft.com/office/drawing/2014/main" id="{3B0E7193-72D2-DA42-9908-A2828FF116F1}"/>
              </a:ext>
            </a:extLst>
          </p:cNvPr>
          <p:cNvSpPr/>
          <p:nvPr/>
        </p:nvSpPr>
        <p:spPr>
          <a:xfrm>
            <a:off x="1551709" y="1336119"/>
            <a:ext cx="7523017" cy="5355312"/>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import</a:t>
            </a:r>
            <a:r>
              <a:rPr lang="en-US" sz="1800" dirty="0">
                <a:solidFill>
                  <a:srgbClr val="5C6773"/>
                </a:solidFill>
                <a:latin typeface="var(--font-monospace)"/>
              </a:rPr>
              <a:t> {</a:t>
            </a:r>
            <a:r>
              <a:rPr lang="en-US" sz="1800" dirty="0" err="1">
                <a:solidFill>
                  <a:srgbClr val="41A6D9"/>
                </a:solidFill>
                <a:latin typeface="var(--font-monospace)"/>
              </a:rPr>
              <a:t>ThemeContext</a:t>
            </a:r>
            <a:r>
              <a:rPr lang="en-US" sz="1800" dirty="0">
                <a:solidFill>
                  <a:srgbClr val="5C6773"/>
                </a:solidFill>
                <a:latin typeface="var(--font-monospace)"/>
              </a:rPr>
              <a:t>} </a:t>
            </a:r>
            <a:r>
              <a:rPr lang="en-US" sz="1800" dirty="0">
                <a:solidFill>
                  <a:srgbClr val="F2590C"/>
                </a:solidFill>
                <a:latin typeface="var(--font-monospace)"/>
              </a:rPr>
              <a:t>from</a:t>
            </a:r>
            <a:r>
              <a:rPr lang="en-US" sz="1800" dirty="0">
                <a:solidFill>
                  <a:srgbClr val="5C6773"/>
                </a:solidFill>
                <a:latin typeface="var(--font-monospace)"/>
              </a:rPr>
              <a:t> </a:t>
            </a:r>
            <a:r>
              <a:rPr lang="en-US" sz="1800" dirty="0">
                <a:solidFill>
                  <a:srgbClr val="86B300"/>
                </a:solidFill>
                <a:latin typeface="var(--font-monospace)"/>
              </a:rPr>
              <a:t>'./theme-context'</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ThemeTogglerButton</a:t>
            </a:r>
            <a:r>
              <a:rPr lang="en-US" sz="1800" dirty="0">
                <a:solidFill>
                  <a:srgbClr val="5C6773"/>
                </a:solidFill>
                <a:latin typeface="var(--font-monospace)"/>
              </a:rPr>
              <a:t>() {</a:t>
            </a:r>
          </a:p>
          <a:p>
            <a:r>
              <a:rPr lang="en-US" sz="1800" dirty="0">
                <a:solidFill>
                  <a:srgbClr val="5C6773"/>
                </a:solidFill>
                <a:latin typeface="var(--font-monospace)"/>
              </a:rPr>
              <a:t>  </a:t>
            </a:r>
            <a:r>
              <a:rPr lang="en-US" sz="1800" i="1" dirty="0">
                <a:solidFill>
                  <a:srgbClr val="ABB0B6"/>
                </a:solidFill>
                <a:latin typeface="var(--font-monospace)"/>
              </a:rPr>
              <a:t>// The Theme Toggler Button receives not only the theme</a:t>
            </a:r>
            <a:endParaRPr lang="en-US" sz="1800" dirty="0">
              <a:solidFill>
                <a:srgbClr val="5C6773"/>
              </a:solidFill>
              <a:latin typeface="var(--font-monospace)"/>
            </a:endParaRPr>
          </a:p>
          <a:p>
            <a:r>
              <a:rPr lang="en-US" sz="1800" dirty="0">
                <a:solidFill>
                  <a:srgbClr val="5C6773"/>
                </a:solidFill>
                <a:latin typeface="var(--font-monospace)"/>
              </a:rPr>
              <a:t>  </a:t>
            </a:r>
            <a:r>
              <a:rPr lang="en-US" sz="1800" i="1" dirty="0">
                <a:solidFill>
                  <a:srgbClr val="ABB0B6"/>
                </a:solidFill>
                <a:latin typeface="var(--font-monospace)"/>
              </a:rPr>
              <a:t>// but also a </a:t>
            </a:r>
            <a:r>
              <a:rPr lang="en-US" sz="1800" i="1" dirty="0" err="1">
                <a:solidFill>
                  <a:srgbClr val="ABB0B6"/>
                </a:solidFill>
                <a:latin typeface="var(--font-monospace)"/>
              </a:rPr>
              <a:t>toggleTheme</a:t>
            </a:r>
            <a:r>
              <a:rPr lang="en-US" sz="1800" i="1" dirty="0">
                <a:solidFill>
                  <a:srgbClr val="ABB0B6"/>
                </a:solidFill>
                <a:latin typeface="var(--font-monospace)"/>
              </a:rPr>
              <a:t> function from the context</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a:t>
            </a:r>
            <a:r>
              <a:rPr lang="en-US" sz="1800" dirty="0" err="1">
                <a:solidFill>
                  <a:srgbClr val="41A6D9"/>
                </a:solidFill>
                <a:latin typeface="var(--font-monospace)"/>
              </a:rPr>
              <a:t>ThemeContext</a:t>
            </a:r>
            <a:r>
              <a:rPr lang="en-US" sz="1800" dirty="0" err="1">
                <a:solidFill>
                  <a:srgbClr val="5C6773"/>
                </a:solidFill>
                <a:latin typeface="var(--font-monospace)"/>
              </a:rPr>
              <a:t>.</a:t>
            </a:r>
            <a:r>
              <a:rPr lang="en-US" sz="1800" dirty="0" err="1">
                <a:solidFill>
                  <a:srgbClr val="41A6D9"/>
                </a:solidFill>
                <a:latin typeface="var(--font-monospace)"/>
              </a:rPr>
              <a:t>Consumer</a:t>
            </a:r>
            <a:r>
              <a:rPr lang="en-US" sz="1800" dirty="0">
                <a:solidFill>
                  <a:srgbClr val="5C6773"/>
                </a:solidFill>
                <a:latin typeface="var(--font-monospace)"/>
              </a:rPr>
              <a:t>&gt;</a:t>
            </a:r>
          </a:p>
          <a:p>
            <a:r>
              <a:rPr lang="en-US" sz="1800" dirty="0">
                <a:solidFill>
                  <a:srgbClr val="5C6773"/>
                </a:solidFill>
                <a:latin typeface="var(--font-monospace)"/>
              </a:rPr>
              <a:t>      {({theme, </a:t>
            </a:r>
            <a:r>
              <a:rPr lang="en-US" sz="1800" dirty="0" err="1">
                <a:solidFill>
                  <a:srgbClr val="5C6773"/>
                </a:solidFill>
                <a:latin typeface="var(--font-monospace)"/>
              </a:rPr>
              <a:t>toggleTheme</a:t>
            </a:r>
            <a:r>
              <a:rPr lang="en-US" sz="1800" dirty="0">
                <a:solidFill>
                  <a:srgbClr val="5C6773"/>
                </a:solidFill>
                <a:latin typeface="var(--font-monospace)"/>
              </a:rPr>
              <a:t>}) =&gt; (</a:t>
            </a:r>
          </a:p>
          <a:p>
            <a:r>
              <a:rPr lang="en-US" sz="1800" dirty="0">
                <a:solidFill>
                  <a:srgbClr val="5C6773"/>
                </a:solidFill>
                <a:latin typeface="var(--font-monospace)"/>
              </a:rPr>
              <a:t>        &lt;button</a:t>
            </a:r>
          </a:p>
          <a:p>
            <a:r>
              <a:rPr lang="en-US" sz="1800" dirty="0">
                <a:solidFill>
                  <a:srgbClr val="5C6773"/>
                </a:solidFill>
                <a:latin typeface="var(--font-monospace)"/>
              </a:rPr>
              <a:t>          </a:t>
            </a:r>
            <a:r>
              <a:rPr lang="en-US" sz="1800" dirty="0" err="1">
                <a:solidFill>
                  <a:srgbClr val="5C6773"/>
                </a:solidFill>
                <a:latin typeface="var(--font-monospace)"/>
              </a:rPr>
              <a:t>onClick</a:t>
            </a:r>
            <a:r>
              <a:rPr lang="en-US" sz="1800" dirty="0">
                <a:solidFill>
                  <a:srgbClr val="5C6773"/>
                </a:solidFill>
                <a:latin typeface="var(--font-monospace)"/>
              </a:rPr>
              <a:t>={</a:t>
            </a:r>
            <a:r>
              <a:rPr lang="en-US" sz="1800" dirty="0" err="1">
                <a:solidFill>
                  <a:srgbClr val="5C6773"/>
                </a:solidFill>
                <a:latin typeface="var(--font-monospace)"/>
              </a:rPr>
              <a:t>toggleTheme</a:t>
            </a:r>
            <a:r>
              <a:rPr lang="en-US" sz="1800" dirty="0">
                <a:solidFill>
                  <a:srgbClr val="5C6773"/>
                </a:solidFill>
                <a:latin typeface="var(--font-monospace)"/>
              </a:rPr>
              <a:t>}</a:t>
            </a:r>
          </a:p>
          <a:p>
            <a:r>
              <a:rPr lang="en-US" sz="1800" dirty="0">
                <a:solidFill>
                  <a:srgbClr val="5C6773"/>
                </a:solidFill>
                <a:latin typeface="var(--font-monospace)"/>
              </a:rPr>
              <a:t>          style={{</a:t>
            </a:r>
            <a:r>
              <a:rPr lang="en-US" sz="1800" dirty="0" err="1">
                <a:solidFill>
                  <a:srgbClr val="5C6773"/>
                </a:solidFill>
                <a:latin typeface="var(--font-monospace)"/>
              </a:rPr>
              <a:t>backgroundColor</a:t>
            </a:r>
            <a:r>
              <a:rPr lang="en-US" sz="1800" dirty="0">
                <a:solidFill>
                  <a:srgbClr val="5C6773"/>
                </a:solidFill>
                <a:latin typeface="var(--font-monospace)"/>
              </a:rPr>
              <a:t>: </a:t>
            </a:r>
            <a:r>
              <a:rPr lang="en-US" sz="1800" dirty="0" err="1">
                <a:solidFill>
                  <a:srgbClr val="5C6773"/>
                </a:solidFill>
                <a:latin typeface="var(--font-monospace)"/>
              </a:rPr>
              <a:t>theme.background</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a:solidFill>
                  <a:srgbClr val="41A6D9"/>
                </a:solidFill>
                <a:latin typeface="var(--font-monospace)"/>
              </a:rPr>
              <a:t>Toggle</a:t>
            </a:r>
            <a:r>
              <a:rPr lang="en-US" sz="1800" dirty="0">
                <a:solidFill>
                  <a:srgbClr val="5C6773"/>
                </a:solidFill>
                <a:latin typeface="var(--font-monospace)"/>
              </a:rPr>
              <a:t> </a:t>
            </a:r>
            <a:r>
              <a:rPr lang="en-US" sz="1800" dirty="0">
                <a:solidFill>
                  <a:srgbClr val="41A6D9"/>
                </a:solidFill>
                <a:latin typeface="var(--font-monospace)"/>
              </a:rPr>
              <a:t>Theme</a:t>
            </a:r>
            <a:endParaRPr lang="en-US" sz="1800" dirty="0">
              <a:solidFill>
                <a:srgbClr val="5C6773"/>
              </a:solidFill>
              <a:latin typeface="var(--font-monospace)"/>
            </a:endParaRPr>
          </a:p>
          <a:p>
            <a:r>
              <a:rPr lang="en-US" sz="1800" dirty="0">
                <a:solidFill>
                  <a:srgbClr val="5C6773"/>
                </a:solidFill>
                <a:latin typeface="var(--font-monospace)"/>
              </a:rPr>
              <a:t>        &lt;/button&gt;</a:t>
            </a:r>
          </a:p>
          <a:p>
            <a:r>
              <a:rPr lang="en-US" sz="1800" dirty="0">
                <a:solidFill>
                  <a:srgbClr val="5C6773"/>
                </a:solidFill>
                <a:latin typeface="var(--font-monospace)"/>
              </a:rPr>
              <a:t>      )}</a:t>
            </a:r>
          </a:p>
          <a:p>
            <a:r>
              <a:rPr lang="en-US" sz="1800" dirty="0">
                <a:solidFill>
                  <a:srgbClr val="5C6773"/>
                </a:solidFill>
                <a:latin typeface="var(--font-monospace)"/>
              </a:rPr>
              <a:t>    &lt;/</a:t>
            </a:r>
            <a:r>
              <a:rPr lang="en-US" sz="1800" dirty="0" err="1">
                <a:solidFill>
                  <a:srgbClr val="41A6D9"/>
                </a:solidFill>
                <a:latin typeface="var(--font-monospace)"/>
              </a:rPr>
              <a:t>ThemeContext</a:t>
            </a:r>
            <a:r>
              <a:rPr lang="en-US" sz="1800" dirty="0" err="1">
                <a:solidFill>
                  <a:srgbClr val="5C6773"/>
                </a:solidFill>
                <a:latin typeface="var(--font-monospace)"/>
              </a:rPr>
              <a:t>.</a:t>
            </a:r>
            <a:r>
              <a:rPr lang="en-US" sz="1800" dirty="0" err="1">
                <a:solidFill>
                  <a:srgbClr val="41A6D9"/>
                </a:solidFill>
                <a:latin typeface="var(--font-monospace)"/>
              </a:rPr>
              <a:t>Consumer</a:t>
            </a:r>
            <a:r>
              <a:rPr lang="en-US" sz="1800" dirty="0">
                <a:solidFill>
                  <a:srgbClr val="5C6773"/>
                </a:solidFill>
                <a:latin typeface="var(--font-monospace)"/>
              </a:rPr>
              <a:t>&gt;</a:t>
            </a:r>
          </a:p>
          <a:p>
            <a:r>
              <a:rPr lang="en-US" sz="1800" dirty="0">
                <a:solidFill>
                  <a:srgbClr val="5C6773"/>
                </a:solidFill>
                <a:latin typeface="var(--font-monospace)"/>
              </a:rPr>
              <a:t>  );</a:t>
            </a:r>
          </a:p>
          <a:p>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export</a:t>
            </a:r>
            <a:r>
              <a:rPr lang="en-US" sz="1800" dirty="0">
                <a:solidFill>
                  <a:srgbClr val="5C6773"/>
                </a:solidFill>
                <a:latin typeface="var(--font-monospace)"/>
              </a:rPr>
              <a:t> </a:t>
            </a:r>
            <a:r>
              <a:rPr lang="en-US" sz="1800" dirty="0">
                <a:solidFill>
                  <a:srgbClr val="F2590C"/>
                </a:solidFill>
                <a:latin typeface="var(--font-monospace)"/>
              </a:rPr>
              <a:t>default</a:t>
            </a:r>
            <a:r>
              <a:rPr lang="en-US" sz="1800" dirty="0">
                <a:solidFill>
                  <a:srgbClr val="5C6773"/>
                </a:solidFill>
                <a:latin typeface="var(--font-monospace)"/>
              </a:rPr>
              <a:t> </a:t>
            </a:r>
            <a:r>
              <a:rPr lang="en-US" sz="1800" dirty="0" err="1">
                <a:solidFill>
                  <a:srgbClr val="41A6D9"/>
                </a:solidFill>
                <a:latin typeface="var(--font-monospace)"/>
              </a:rPr>
              <a:t>ThemeTogglerButton</a:t>
            </a:r>
            <a:r>
              <a:rPr lang="en-US" sz="1800" dirty="0">
                <a:solidFill>
                  <a:srgbClr val="5C6773"/>
                </a:solidFill>
                <a:latin typeface="var(--font-monospace)"/>
              </a:rPr>
              <a:t>;</a:t>
            </a:r>
          </a:p>
        </p:txBody>
      </p:sp>
    </p:spTree>
    <p:extLst>
      <p:ext uri="{BB962C8B-B14F-4D97-AF65-F5344CB8AC3E}">
        <p14:creationId xmlns:p14="http://schemas.microsoft.com/office/powerpoint/2010/main" val="3698736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6AD67-BF25-0547-A584-731885115CC4}"/>
              </a:ext>
            </a:extLst>
          </p:cNvPr>
          <p:cNvSpPr>
            <a:spLocks noGrp="1"/>
          </p:cNvSpPr>
          <p:nvPr>
            <p:ph type="title"/>
          </p:nvPr>
        </p:nvSpPr>
        <p:spPr/>
        <p:txBody>
          <a:bodyPr/>
          <a:lstStyle/>
          <a:p>
            <a:r>
              <a:rPr lang="en-US" dirty="0"/>
              <a:t>Code-Splitting</a:t>
            </a:r>
            <a:endParaRPr lang="en-VN" dirty="0"/>
          </a:p>
        </p:txBody>
      </p:sp>
      <p:sp>
        <p:nvSpPr>
          <p:cNvPr id="5" name="Text Placeholder 4">
            <a:extLst>
              <a:ext uri="{FF2B5EF4-FFF2-40B4-BE49-F238E27FC236}">
                <a16:creationId xmlns:a16="http://schemas.microsoft.com/office/drawing/2014/main" id="{B5A56DE0-9F5E-FF43-9951-44D39E112781}"/>
              </a:ext>
            </a:extLst>
          </p:cNvPr>
          <p:cNvSpPr>
            <a:spLocks noGrp="1"/>
          </p:cNvSpPr>
          <p:nvPr>
            <p:ph type="body" idx="1"/>
          </p:nvPr>
        </p:nvSpPr>
        <p:spPr>
          <a:xfrm>
            <a:off x="327546" y="4589463"/>
            <a:ext cx="7779224" cy="2268537"/>
          </a:xfrm>
        </p:spPr>
        <p:txBody>
          <a:bodyPr numCol="2"/>
          <a:lstStyle/>
          <a:p>
            <a:pPr marL="571500" indent="-342900">
              <a:buClr>
                <a:schemeClr val="bg1"/>
              </a:buClr>
              <a:buFont typeface="Arial" panose="020B0604020202020204" pitchFamily="34" charset="0"/>
              <a:buChar char="•"/>
            </a:pPr>
            <a:r>
              <a:rPr lang="en-US" dirty="0"/>
              <a:t>Bundling</a:t>
            </a:r>
          </a:p>
          <a:p>
            <a:pPr marL="571500" indent="-342900">
              <a:buClr>
                <a:schemeClr val="bg1"/>
              </a:buClr>
              <a:buFont typeface="Arial" panose="020B0604020202020204" pitchFamily="34" charset="0"/>
              <a:buChar char="•"/>
            </a:pPr>
            <a:r>
              <a:rPr lang="en-US" dirty="0"/>
              <a:t>Code Splitting</a:t>
            </a:r>
          </a:p>
          <a:p>
            <a:pPr marL="571500" indent="-342900">
              <a:buClr>
                <a:schemeClr val="bg1"/>
              </a:buClr>
              <a:buFont typeface="Arial" panose="020B0604020202020204" pitchFamily="34" charset="0"/>
              <a:buChar char="•"/>
            </a:pPr>
            <a:r>
              <a:rPr lang="en-US" dirty="0"/>
              <a:t>import()</a:t>
            </a:r>
          </a:p>
          <a:p>
            <a:pPr marL="571500" indent="-342900">
              <a:buClr>
                <a:schemeClr val="bg1"/>
              </a:buClr>
              <a:buFont typeface="Arial" panose="020B0604020202020204" pitchFamily="34" charset="0"/>
              <a:buChar char="•"/>
            </a:pPr>
            <a:r>
              <a:rPr lang="en-US" dirty="0" err="1"/>
              <a:t>React.lazy</a:t>
            </a:r>
            <a:endParaRPr lang="en-US" dirty="0"/>
          </a:p>
          <a:p>
            <a:pPr marL="571500" indent="-342900">
              <a:buClr>
                <a:schemeClr val="bg1"/>
              </a:buClr>
              <a:buFont typeface="Arial" panose="020B0604020202020204" pitchFamily="34" charset="0"/>
              <a:buChar char="•"/>
            </a:pPr>
            <a:r>
              <a:rPr lang="en-US" dirty="0"/>
              <a:t>Route-based code splitting</a:t>
            </a:r>
          </a:p>
          <a:p>
            <a:pPr marL="571500" indent="-342900">
              <a:buClr>
                <a:schemeClr val="bg1"/>
              </a:buClr>
              <a:buFont typeface="Arial" panose="020B0604020202020204" pitchFamily="34" charset="0"/>
              <a:buChar char="•"/>
            </a:pPr>
            <a:r>
              <a:rPr lang="en-US" dirty="0"/>
              <a:t>Named Exports</a:t>
            </a:r>
            <a:endParaRPr lang="en-VN" dirty="0"/>
          </a:p>
        </p:txBody>
      </p:sp>
      <p:sp>
        <p:nvSpPr>
          <p:cNvPr id="3" name="Slide Number Placeholder 2">
            <a:extLst>
              <a:ext uri="{FF2B5EF4-FFF2-40B4-BE49-F238E27FC236}">
                <a16:creationId xmlns:a16="http://schemas.microsoft.com/office/drawing/2014/main" id="{CE789CCF-1AF9-EB4B-8E74-E1FF7CBE349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a:t>
            </a:fld>
            <a:endParaRPr lang="ja-JP" altLang="en-US"/>
          </a:p>
        </p:txBody>
      </p:sp>
    </p:spTree>
    <p:extLst>
      <p:ext uri="{BB962C8B-B14F-4D97-AF65-F5344CB8AC3E}">
        <p14:creationId xmlns:p14="http://schemas.microsoft.com/office/powerpoint/2010/main" val="3249967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C5F1A-0E50-9741-A75A-E1099D204D7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30</a:t>
            </a:fld>
            <a:endParaRPr lang="ja-JP" altLang="en-US"/>
          </a:p>
        </p:txBody>
      </p:sp>
      <p:sp>
        <p:nvSpPr>
          <p:cNvPr id="3" name="TextBox 2">
            <a:extLst>
              <a:ext uri="{FF2B5EF4-FFF2-40B4-BE49-F238E27FC236}">
                <a16:creationId xmlns:a16="http://schemas.microsoft.com/office/drawing/2014/main" id="{FC64F497-F5C8-B748-9F88-CF4B75BA895F}"/>
              </a:ext>
            </a:extLst>
          </p:cNvPr>
          <p:cNvSpPr txBox="1"/>
          <p:nvPr/>
        </p:nvSpPr>
        <p:spPr>
          <a:xfrm>
            <a:off x="692727" y="484909"/>
            <a:ext cx="1149928" cy="400110"/>
          </a:xfrm>
          <a:prstGeom prst="rect">
            <a:avLst/>
          </a:prstGeom>
          <a:noFill/>
        </p:spPr>
        <p:txBody>
          <a:bodyPr wrap="square" rtlCol="0">
            <a:spAutoFit/>
          </a:bodyPr>
          <a:lstStyle/>
          <a:p>
            <a:r>
              <a:rPr lang="en-US" sz="2000" b="1" dirty="0" err="1"/>
              <a:t>app.js</a:t>
            </a:r>
            <a:endParaRPr lang="en-VN" sz="2000" dirty="0"/>
          </a:p>
        </p:txBody>
      </p:sp>
      <p:sp>
        <p:nvSpPr>
          <p:cNvPr id="4" name="Rectangle 3">
            <a:extLst>
              <a:ext uri="{FF2B5EF4-FFF2-40B4-BE49-F238E27FC236}">
                <a16:creationId xmlns:a16="http://schemas.microsoft.com/office/drawing/2014/main" id="{439E409C-98A8-1340-AB45-6CB34E8B0CCA}"/>
              </a:ext>
            </a:extLst>
          </p:cNvPr>
          <p:cNvSpPr/>
          <p:nvPr/>
        </p:nvSpPr>
        <p:spPr>
          <a:xfrm>
            <a:off x="2258290" y="258167"/>
            <a:ext cx="6096000" cy="6463308"/>
          </a:xfrm>
          <a:prstGeom prst="rect">
            <a:avLst/>
          </a:prstGeom>
          <a:solidFill>
            <a:schemeClr val="bg1">
              <a:lumMod val="95000"/>
            </a:schemeClr>
          </a:solidFill>
        </p:spPr>
        <p:txBody>
          <a:bodyPr>
            <a:spAutoFit/>
          </a:bodyPr>
          <a:lstStyle/>
          <a:p>
            <a:r>
              <a:rPr lang="en-US" sz="1800" dirty="0">
                <a:solidFill>
                  <a:srgbClr val="F2590C"/>
                </a:solidFill>
                <a:latin typeface="var(--font-monospace)"/>
              </a:rPr>
              <a:t>import</a:t>
            </a:r>
            <a:r>
              <a:rPr lang="en-US" sz="1800" dirty="0">
                <a:solidFill>
                  <a:srgbClr val="5C6773"/>
                </a:solidFill>
                <a:latin typeface="var(--font-monospace)"/>
              </a:rPr>
              <a:t> {</a:t>
            </a:r>
            <a:r>
              <a:rPr lang="en-US" sz="1800" dirty="0" err="1">
                <a:solidFill>
                  <a:srgbClr val="41A6D9"/>
                </a:solidFill>
                <a:latin typeface="var(--font-monospace)"/>
              </a:rPr>
              <a:t>ThemeContext</a:t>
            </a:r>
            <a:r>
              <a:rPr lang="en-US" sz="1800" dirty="0">
                <a:solidFill>
                  <a:srgbClr val="5C6773"/>
                </a:solidFill>
                <a:latin typeface="var(--font-monospace)"/>
              </a:rPr>
              <a:t>, themes} </a:t>
            </a:r>
            <a:r>
              <a:rPr lang="en-US" sz="1800" dirty="0">
                <a:solidFill>
                  <a:srgbClr val="F2590C"/>
                </a:solidFill>
                <a:latin typeface="var(--font-monospace)"/>
              </a:rPr>
              <a:t>from</a:t>
            </a:r>
            <a:r>
              <a:rPr lang="en-US" sz="1800" dirty="0">
                <a:solidFill>
                  <a:srgbClr val="5C6773"/>
                </a:solidFill>
                <a:latin typeface="var(--font-monospace)"/>
              </a:rPr>
              <a:t> </a:t>
            </a:r>
            <a:r>
              <a:rPr lang="en-US" sz="1800" dirty="0">
                <a:solidFill>
                  <a:srgbClr val="86B300"/>
                </a:solidFill>
                <a:latin typeface="var(--font-monospace)"/>
              </a:rPr>
              <a:t>'./theme-context'</a:t>
            </a:r>
            <a:r>
              <a:rPr lang="en-US" sz="1800" dirty="0">
                <a:solidFill>
                  <a:srgbClr val="5C6773"/>
                </a:solidFill>
                <a:latin typeface="var(--font-monospace)"/>
              </a:rPr>
              <a:t>;</a:t>
            </a:r>
          </a:p>
          <a:p>
            <a:r>
              <a:rPr lang="en-US" sz="1800" dirty="0">
                <a:solidFill>
                  <a:srgbClr val="F2590C"/>
                </a:solidFill>
                <a:latin typeface="var(--font-monospace)"/>
              </a:rPr>
              <a:t>import</a:t>
            </a:r>
            <a:r>
              <a:rPr lang="en-US" sz="1800" dirty="0">
                <a:solidFill>
                  <a:srgbClr val="5C6773"/>
                </a:solidFill>
                <a:latin typeface="var(--font-monospace)"/>
              </a:rPr>
              <a:t> </a:t>
            </a:r>
            <a:r>
              <a:rPr lang="en-US" sz="1800" dirty="0" err="1">
                <a:solidFill>
                  <a:srgbClr val="41A6D9"/>
                </a:solidFill>
                <a:latin typeface="var(--font-monospace)"/>
              </a:rPr>
              <a:t>ThemeTogglerButton</a:t>
            </a:r>
            <a:r>
              <a:rPr lang="en-US" sz="1800" dirty="0">
                <a:solidFill>
                  <a:srgbClr val="5C6773"/>
                </a:solidFill>
                <a:latin typeface="var(--font-monospace)"/>
              </a:rPr>
              <a:t> </a:t>
            </a:r>
            <a:r>
              <a:rPr lang="en-US" sz="1800" dirty="0">
                <a:solidFill>
                  <a:srgbClr val="F2590C"/>
                </a:solidFill>
                <a:latin typeface="var(--font-monospace)"/>
              </a:rPr>
              <a:t>from</a:t>
            </a:r>
            <a:r>
              <a:rPr lang="en-US" sz="1800" dirty="0">
                <a:solidFill>
                  <a:srgbClr val="5C6773"/>
                </a:solidFill>
                <a:latin typeface="var(--font-monospace)"/>
              </a:rPr>
              <a:t> </a:t>
            </a:r>
            <a:r>
              <a:rPr lang="en-US" sz="1800" dirty="0">
                <a:solidFill>
                  <a:srgbClr val="86B300"/>
                </a:solidFill>
                <a:latin typeface="var(--font-monospace)"/>
              </a:rPr>
              <a:t>'./theme-toggler-button'</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class</a:t>
            </a:r>
            <a:r>
              <a:rPr lang="en-US" sz="1800" dirty="0">
                <a:solidFill>
                  <a:srgbClr val="5C6773"/>
                </a:solidFill>
                <a:latin typeface="var(--font-monospace)"/>
              </a:rPr>
              <a:t> </a:t>
            </a:r>
            <a:r>
              <a:rPr lang="en-US" sz="1800" dirty="0">
                <a:solidFill>
                  <a:srgbClr val="41A6D9"/>
                </a:solidFill>
                <a:latin typeface="var(--font-monospace)"/>
              </a:rPr>
              <a:t>App</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constructor</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super</a:t>
            </a:r>
            <a:r>
              <a:rPr lang="en-US" sz="1800" dirty="0">
                <a:solidFill>
                  <a:srgbClr val="5C6773"/>
                </a:solidFill>
                <a:latin typeface="var(--font-monospace)"/>
              </a:rPr>
              <a:t>(props);</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.toggleTheme</a:t>
            </a:r>
            <a:r>
              <a:rPr lang="en-US" sz="1800" dirty="0">
                <a:solidFill>
                  <a:srgbClr val="5C6773"/>
                </a:solidFill>
                <a:latin typeface="var(--font-monospace)"/>
              </a:rPr>
              <a:t> = () =&gt; {</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.setState</a:t>
            </a:r>
            <a:r>
              <a:rPr lang="en-US" sz="1800" dirty="0">
                <a:solidFill>
                  <a:srgbClr val="5C6773"/>
                </a:solidFill>
                <a:latin typeface="var(--font-monospace)"/>
              </a:rPr>
              <a:t>(state =&gt; ({</a:t>
            </a:r>
          </a:p>
          <a:p>
            <a:r>
              <a:rPr lang="en-US" sz="1800" dirty="0">
                <a:solidFill>
                  <a:srgbClr val="5C6773"/>
                </a:solidFill>
                <a:latin typeface="var(--font-monospace)"/>
              </a:rPr>
              <a:t>        theme:</a:t>
            </a:r>
          </a:p>
          <a:p>
            <a:r>
              <a:rPr lang="en-US" sz="1800" dirty="0">
                <a:solidFill>
                  <a:srgbClr val="5C6773"/>
                </a:solidFill>
                <a:latin typeface="var(--font-monospace)"/>
              </a:rPr>
              <a:t>          </a:t>
            </a:r>
            <a:r>
              <a:rPr lang="en-US" sz="1800" dirty="0" err="1">
                <a:solidFill>
                  <a:srgbClr val="5C6773"/>
                </a:solidFill>
                <a:latin typeface="var(--font-monospace)"/>
              </a:rPr>
              <a:t>state.theme</a:t>
            </a:r>
            <a:r>
              <a:rPr lang="en-US" sz="1800" dirty="0">
                <a:solidFill>
                  <a:srgbClr val="5C6773"/>
                </a:solidFill>
                <a:latin typeface="var(--font-monospace)"/>
              </a:rPr>
              <a:t> === </a:t>
            </a:r>
            <a:r>
              <a:rPr lang="en-US" sz="1800" dirty="0" err="1">
                <a:solidFill>
                  <a:srgbClr val="5C6773"/>
                </a:solidFill>
                <a:latin typeface="var(--font-monospace)"/>
              </a:rPr>
              <a:t>themes.dark</a:t>
            </a:r>
            <a:endParaRPr lang="en-US" sz="1800" dirty="0">
              <a:solidFill>
                <a:srgbClr val="5C6773"/>
              </a:solidFill>
              <a:latin typeface="var(--font-monospace)"/>
            </a:endParaRPr>
          </a:p>
          <a:p>
            <a:r>
              <a:rPr lang="en-US" sz="1800" dirty="0">
                <a:solidFill>
                  <a:srgbClr val="5C6773"/>
                </a:solidFill>
                <a:latin typeface="var(--font-monospace)"/>
              </a:rPr>
              <a:t>            ? </a:t>
            </a:r>
            <a:r>
              <a:rPr lang="en-US" sz="1800" dirty="0" err="1">
                <a:solidFill>
                  <a:srgbClr val="5C6773"/>
                </a:solidFill>
                <a:latin typeface="var(--font-monospace)"/>
              </a:rPr>
              <a:t>themes.light</a:t>
            </a:r>
            <a:endParaRPr lang="en-US" sz="1800" dirty="0">
              <a:solidFill>
                <a:srgbClr val="5C6773"/>
              </a:solidFill>
              <a:latin typeface="var(--font-monospace)"/>
            </a:endParaRPr>
          </a:p>
          <a:p>
            <a:r>
              <a:rPr lang="en-US" sz="1800" dirty="0">
                <a:solidFill>
                  <a:srgbClr val="5C6773"/>
                </a:solidFill>
                <a:latin typeface="var(--font-monospace)"/>
              </a:rPr>
              <a:t>            : </a:t>
            </a:r>
            <a:r>
              <a:rPr lang="en-US" sz="1800" dirty="0" err="1">
                <a:solidFill>
                  <a:srgbClr val="5C6773"/>
                </a:solidFill>
                <a:latin typeface="var(--font-monospace)"/>
              </a:rPr>
              <a:t>themes.dark</a:t>
            </a:r>
            <a:r>
              <a:rPr lang="en-US" sz="1800" dirty="0">
                <a:solidFill>
                  <a:srgbClr val="5C6773"/>
                </a:solidFill>
                <a:latin typeface="var(--font-monospace)"/>
              </a:rPr>
              <a:t>,</a:t>
            </a:r>
          </a:p>
          <a:p>
            <a:r>
              <a:rPr lang="en-US" sz="1800" dirty="0">
                <a:solidFill>
                  <a:srgbClr val="5C6773"/>
                </a:solidFill>
                <a:latin typeface="var(--font-monospace)"/>
              </a:rPr>
              <a:t>      }));</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i="1" dirty="0">
                <a:solidFill>
                  <a:srgbClr val="ABB0B6"/>
                </a:solidFill>
                <a:latin typeface="var(--font-monospace)"/>
              </a:rPr>
              <a:t>// State also contains the updater function so it will</a:t>
            </a:r>
            <a:endParaRPr lang="en-US" sz="1800" dirty="0">
              <a:solidFill>
                <a:srgbClr val="5C6773"/>
              </a:solidFill>
              <a:latin typeface="var(--font-monospace)"/>
            </a:endParaRPr>
          </a:p>
          <a:p>
            <a:r>
              <a:rPr lang="en-US" sz="1800" dirty="0">
                <a:solidFill>
                  <a:srgbClr val="5C6773"/>
                </a:solidFill>
                <a:latin typeface="var(--font-monospace)"/>
              </a:rPr>
              <a:t>    </a:t>
            </a:r>
            <a:r>
              <a:rPr lang="en-US" sz="1800" i="1" dirty="0">
                <a:solidFill>
                  <a:srgbClr val="ABB0B6"/>
                </a:solidFill>
                <a:latin typeface="var(--font-monospace)"/>
              </a:rPr>
              <a:t>// be passed down into the context provider</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.state</a:t>
            </a:r>
            <a:r>
              <a:rPr lang="en-US" sz="1800" dirty="0">
                <a:solidFill>
                  <a:srgbClr val="5C6773"/>
                </a:solidFill>
                <a:latin typeface="var(--font-monospace)"/>
              </a:rPr>
              <a:t> = {</a:t>
            </a:r>
          </a:p>
          <a:p>
            <a:r>
              <a:rPr lang="en-US" sz="1800" dirty="0">
                <a:solidFill>
                  <a:srgbClr val="5C6773"/>
                </a:solidFill>
                <a:latin typeface="var(--font-monospace)"/>
              </a:rPr>
              <a:t>      theme: </a:t>
            </a:r>
            <a:r>
              <a:rPr lang="en-US" sz="1800" dirty="0" err="1">
                <a:solidFill>
                  <a:srgbClr val="5C6773"/>
                </a:solidFill>
                <a:latin typeface="var(--font-monospace)"/>
              </a:rPr>
              <a:t>themes.light</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toggleTheme</a:t>
            </a:r>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.toggleTheme</a:t>
            </a:r>
            <a:r>
              <a:rPr lang="en-US" sz="1800" dirty="0">
                <a:solidFill>
                  <a:srgbClr val="5C6773"/>
                </a:solidFill>
                <a:latin typeface="var(--font-monospace)"/>
              </a:rPr>
              <a:t>,</a:t>
            </a:r>
          </a:p>
          <a:p>
            <a:r>
              <a:rPr lang="en-US" sz="1800" dirty="0">
                <a:solidFill>
                  <a:srgbClr val="5C6773"/>
                </a:solidFill>
                <a:latin typeface="var(--font-monospace)"/>
              </a:rPr>
              <a:t>    };</a:t>
            </a:r>
          </a:p>
          <a:p>
            <a:r>
              <a:rPr lang="en-US" sz="1800" dirty="0">
                <a:solidFill>
                  <a:srgbClr val="5C6773"/>
                </a:solidFill>
                <a:latin typeface="var(--font-monospace)"/>
              </a:rPr>
              <a:t>  }</a:t>
            </a:r>
          </a:p>
        </p:txBody>
      </p:sp>
    </p:spTree>
    <p:extLst>
      <p:ext uri="{BB962C8B-B14F-4D97-AF65-F5344CB8AC3E}">
        <p14:creationId xmlns:p14="http://schemas.microsoft.com/office/powerpoint/2010/main" val="1501244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0B0B7D-0B00-F64F-AE19-F9D0DDAE9D2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31</a:t>
            </a:fld>
            <a:endParaRPr lang="ja-JP" altLang="en-US"/>
          </a:p>
        </p:txBody>
      </p:sp>
      <p:sp>
        <p:nvSpPr>
          <p:cNvPr id="3" name="Rectangle 2">
            <a:extLst>
              <a:ext uri="{FF2B5EF4-FFF2-40B4-BE49-F238E27FC236}">
                <a16:creationId xmlns:a16="http://schemas.microsoft.com/office/drawing/2014/main" id="{EDE694EE-B577-D04D-8A4D-4A6CF73C668D}"/>
              </a:ext>
            </a:extLst>
          </p:cNvPr>
          <p:cNvSpPr/>
          <p:nvPr/>
        </p:nvSpPr>
        <p:spPr>
          <a:xfrm>
            <a:off x="1413163" y="766732"/>
            <a:ext cx="6096000" cy="5324535"/>
          </a:xfrm>
          <a:prstGeom prst="rect">
            <a:avLst/>
          </a:prstGeom>
          <a:solidFill>
            <a:schemeClr val="bg1">
              <a:lumMod val="95000"/>
            </a:schemeClr>
          </a:solidFill>
        </p:spPr>
        <p:txBody>
          <a:bodyPr>
            <a:spAutoFit/>
          </a:bodyPr>
          <a:lstStyle/>
          <a:p>
            <a:r>
              <a:rPr lang="en-US" sz="2000" dirty="0">
                <a:solidFill>
                  <a:srgbClr val="5C6773"/>
                </a:solidFill>
                <a:latin typeface="var(--font-monospace)"/>
              </a:rPr>
              <a:t>  render() {</a:t>
            </a:r>
          </a:p>
          <a:p>
            <a:r>
              <a:rPr lang="en-US" sz="2000" dirty="0">
                <a:solidFill>
                  <a:srgbClr val="5C6773"/>
                </a:solidFill>
                <a:latin typeface="var(--font-monospace)"/>
              </a:rPr>
              <a:t>    </a:t>
            </a:r>
            <a:r>
              <a:rPr lang="en-US" sz="2000" i="1" dirty="0">
                <a:solidFill>
                  <a:srgbClr val="ABB0B6"/>
                </a:solidFill>
                <a:latin typeface="var(--font-monospace)"/>
              </a:rPr>
              <a:t>// The entire state is passed to the provider</a:t>
            </a:r>
            <a:endParaRPr lang="en-US" sz="2000" dirty="0">
              <a:solidFill>
                <a:srgbClr val="5C6773"/>
              </a:solidFill>
              <a:latin typeface="var(--font-monospace)"/>
            </a:endParaRPr>
          </a:p>
          <a:p>
            <a:r>
              <a:rPr lang="en-US" sz="2000" dirty="0">
                <a:solidFill>
                  <a:srgbClr val="5C6773"/>
                </a:solidFill>
                <a:latin typeface="var(--font-monospace)"/>
              </a:rPr>
              <a:t>    </a:t>
            </a:r>
            <a:r>
              <a:rPr lang="en-US" sz="2000" dirty="0">
                <a:solidFill>
                  <a:srgbClr val="F2590C"/>
                </a:solidFill>
                <a:latin typeface="var(--font-monospace)"/>
              </a:rPr>
              <a:t>return</a:t>
            </a:r>
            <a:r>
              <a:rPr lang="en-US" sz="2000" dirty="0">
                <a:solidFill>
                  <a:srgbClr val="5C6773"/>
                </a:solidFill>
                <a:latin typeface="var(--font-monospace)"/>
              </a:rPr>
              <a:t> (</a:t>
            </a:r>
          </a:p>
          <a:p>
            <a:r>
              <a:rPr lang="en-US" sz="2000" dirty="0">
                <a:solidFill>
                  <a:srgbClr val="5C6773"/>
                </a:solidFill>
                <a:latin typeface="var(--font-monospace)"/>
              </a:rPr>
              <a:t>      &lt;</a:t>
            </a:r>
            <a:r>
              <a:rPr lang="en-US" sz="2000" dirty="0" err="1">
                <a:solidFill>
                  <a:srgbClr val="41A6D9"/>
                </a:solidFill>
                <a:latin typeface="var(--font-monospace)"/>
              </a:rPr>
              <a:t>ThemeContext</a:t>
            </a:r>
            <a:r>
              <a:rPr lang="en-US" sz="2000" dirty="0" err="1">
                <a:solidFill>
                  <a:srgbClr val="5C6773"/>
                </a:solidFill>
                <a:latin typeface="var(--font-monospace)"/>
              </a:rPr>
              <a:t>.</a:t>
            </a:r>
            <a:r>
              <a:rPr lang="en-US" sz="2000" dirty="0" err="1">
                <a:solidFill>
                  <a:srgbClr val="41A6D9"/>
                </a:solidFill>
                <a:latin typeface="var(--font-monospace)"/>
              </a:rPr>
              <a:t>Provider</a:t>
            </a:r>
            <a:r>
              <a:rPr lang="en-US" sz="2000" dirty="0">
                <a:solidFill>
                  <a:srgbClr val="5C6773"/>
                </a:solidFill>
                <a:latin typeface="var(--font-monospace)"/>
              </a:rPr>
              <a:t> value={</a:t>
            </a:r>
            <a:r>
              <a:rPr lang="en-US" sz="2000" dirty="0" err="1">
                <a:solidFill>
                  <a:srgbClr val="F2590C"/>
                </a:solidFill>
                <a:latin typeface="var(--font-monospace)"/>
              </a:rPr>
              <a:t>this</a:t>
            </a:r>
            <a:r>
              <a:rPr lang="en-US" sz="2000" dirty="0" err="1">
                <a:solidFill>
                  <a:srgbClr val="5C6773"/>
                </a:solidFill>
                <a:latin typeface="var(--font-monospace)"/>
              </a:rPr>
              <a:t>.state</a:t>
            </a:r>
            <a:r>
              <a:rPr lang="en-US" sz="2000" dirty="0">
                <a:solidFill>
                  <a:srgbClr val="5C6773"/>
                </a:solidFill>
                <a:latin typeface="var(--font-monospace)"/>
              </a:rPr>
              <a:t>}&gt;</a:t>
            </a:r>
          </a:p>
          <a:p>
            <a:r>
              <a:rPr lang="en-US" sz="2000" dirty="0">
                <a:solidFill>
                  <a:srgbClr val="5C6773"/>
                </a:solidFill>
                <a:latin typeface="var(--font-monospace)"/>
              </a:rPr>
              <a:t>        &lt;</a:t>
            </a:r>
            <a:r>
              <a:rPr lang="en-US" sz="2000" dirty="0">
                <a:solidFill>
                  <a:srgbClr val="41A6D9"/>
                </a:solidFill>
                <a:latin typeface="var(--font-monospace)"/>
              </a:rPr>
              <a:t>Content</a:t>
            </a:r>
            <a:r>
              <a:rPr lang="en-US" sz="2000" dirty="0">
                <a:solidFill>
                  <a:srgbClr val="5C6773"/>
                </a:solidFill>
                <a:latin typeface="var(--font-monospace)"/>
              </a:rPr>
              <a:t> /&gt;</a:t>
            </a:r>
          </a:p>
          <a:p>
            <a:r>
              <a:rPr lang="en-US" sz="2000" dirty="0">
                <a:solidFill>
                  <a:srgbClr val="5C6773"/>
                </a:solidFill>
                <a:latin typeface="var(--font-monospace)"/>
              </a:rPr>
              <a:t>      &lt;/</a:t>
            </a:r>
            <a:r>
              <a:rPr lang="en-US" sz="2000" dirty="0" err="1">
                <a:solidFill>
                  <a:srgbClr val="41A6D9"/>
                </a:solidFill>
                <a:latin typeface="var(--font-monospace)"/>
              </a:rPr>
              <a:t>ThemeContext</a:t>
            </a:r>
            <a:r>
              <a:rPr lang="en-US" sz="2000" dirty="0" err="1">
                <a:solidFill>
                  <a:srgbClr val="5C6773"/>
                </a:solidFill>
                <a:latin typeface="var(--font-monospace)"/>
              </a:rPr>
              <a:t>.</a:t>
            </a:r>
            <a:r>
              <a:rPr lang="en-US" sz="2000" dirty="0" err="1">
                <a:solidFill>
                  <a:srgbClr val="41A6D9"/>
                </a:solidFill>
                <a:latin typeface="var(--font-monospace)"/>
              </a:rPr>
              <a:t>Provider</a:t>
            </a:r>
            <a:r>
              <a:rPr lang="en-US" sz="2000" dirty="0">
                <a:solidFill>
                  <a:srgbClr val="5C6773"/>
                </a:solidFill>
                <a:latin typeface="var(--font-monospace)"/>
              </a:rPr>
              <a:t>&gt;</a:t>
            </a:r>
          </a:p>
          <a:p>
            <a:r>
              <a:rPr lang="en-US" sz="2000" dirty="0">
                <a:solidFill>
                  <a:srgbClr val="5C6773"/>
                </a:solidFill>
                <a:latin typeface="var(--font-monospace)"/>
              </a:rPr>
              <a:t>    );</a:t>
            </a:r>
          </a:p>
          <a:p>
            <a:r>
              <a:rPr lang="en-US" sz="2000" dirty="0">
                <a:solidFill>
                  <a:srgbClr val="5C6773"/>
                </a:solidFill>
                <a:latin typeface="var(--font-monospace)"/>
              </a:rPr>
              <a:t>  }</a:t>
            </a:r>
          </a:p>
          <a:p>
            <a:r>
              <a:rPr lang="en-US" sz="2000" dirty="0">
                <a:solidFill>
                  <a:srgbClr val="5C6773"/>
                </a:solidFill>
                <a:latin typeface="var(--font-monospace)"/>
              </a:rPr>
              <a:t>}</a:t>
            </a:r>
          </a:p>
          <a:p>
            <a:br>
              <a:rPr lang="en-US" sz="2000" dirty="0">
                <a:solidFill>
                  <a:srgbClr val="5C6773"/>
                </a:solidFill>
                <a:latin typeface="var(--font-monospace)"/>
              </a:rPr>
            </a:br>
            <a:r>
              <a:rPr lang="en-US" sz="2000" dirty="0">
                <a:solidFill>
                  <a:srgbClr val="F2590C"/>
                </a:solidFill>
                <a:latin typeface="var(--font-monospace)"/>
              </a:rPr>
              <a:t>function</a:t>
            </a:r>
            <a:r>
              <a:rPr lang="en-US" sz="2000" dirty="0">
                <a:solidFill>
                  <a:srgbClr val="5C6773"/>
                </a:solidFill>
                <a:latin typeface="var(--font-monospace)"/>
              </a:rPr>
              <a:t> </a:t>
            </a:r>
            <a:r>
              <a:rPr lang="en-US" sz="2000" dirty="0">
                <a:solidFill>
                  <a:srgbClr val="41A6D9"/>
                </a:solidFill>
                <a:latin typeface="var(--font-monospace)"/>
              </a:rPr>
              <a:t>Content</a:t>
            </a:r>
            <a:r>
              <a:rPr lang="en-US" sz="2000" dirty="0">
                <a:solidFill>
                  <a:srgbClr val="5C6773"/>
                </a:solidFill>
                <a:latin typeface="var(--font-monospace)"/>
              </a:rPr>
              <a:t>() {</a:t>
            </a:r>
          </a:p>
          <a:p>
            <a:r>
              <a:rPr lang="en-US" sz="2000" dirty="0">
                <a:solidFill>
                  <a:srgbClr val="5C6773"/>
                </a:solidFill>
                <a:latin typeface="var(--font-monospace)"/>
              </a:rPr>
              <a:t>  </a:t>
            </a:r>
            <a:r>
              <a:rPr lang="en-US" sz="2000" dirty="0">
                <a:solidFill>
                  <a:srgbClr val="F2590C"/>
                </a:solidFill>
                <a:latin typeface="var(--font-monospace)"/>
              </a:rPr>
              <a:t>return</a:t>
            </a:r>
            <a:r>
              <a:rPr lang="en-US" sz="2000" dirty="0">
                <a:solidFill>
                  <a:srgbClr val="5C6773"/>
                </a:solidFill>
                <a:latin typeface="var(--font-monospace)"/>
              </a:rPr>
              <a:t> (</a:t>
            </a:r>
          </a:p>
          <a:p>
            <a:r>
              <a:rPr lang="en-US" sz="2000" dirty="0">
                <a:solidFill>
                  <a:srgbClr val="5C6773"/>
                </a:solidFill>
                <a:latin typeface="var(--font-monospace)"/>
              </a:rPr>
              <a:t>    &lt;div&gt;</a:t>
            </a:r>
          </a:p>
          <a:p>
            <a:r>
              <a:rPr lang="en-US" sz="2000" dirty="0">
                <a:solidFill>
                  <a:srgbClr val="5C6773"/>
                </a:solidFill>
                <a:latin typeface="var(--font-monospace)"/>
              </a:rPr>
              <a:t>      &lt;</a:t>
            </a:r>
            <a:r>
              <a:rPr lang="en-US" sz="2000" dirty="0" err="1">
                <a:solidFill>
                  <a:srgbClr val="41A6D9"/>
                </a:solidFill>
                <a:latin typeface="var(--font-monospace)"/>
              </a:rPr>
              <a:t>ThemeTogglerButton</a:t>
            </a:r>
            <a:r>
              <a:rPr lang="en-US" sz="2000" dirty="0">
                <a:solidFill>
                  <a:srgbClr val="5C6773"/>
                </a:solidFill>
                <a:latin typeface="var(--font-monospace)"/>
              </a:rPr>
              <a:t> /&gt;</a:t>
            </a:r>
          </a:p>
          <a:p>
            <a:r>
              <a:rPr lang="en-US" sz="2000" dirty="0">
                <a:solidFill>
                  <a:srgbClr val="5C6773"/>
                </a:solidFill>
                <a:latin typeface="var(--font-monospace)"/>
              </a:rPr>
              <a:t>    &lt;/div&gt;</a:t>
            </a:r>
          </a:p>
          <a:p>
            <a:r>
              <a:rPr lang="en-US" sz="2000" dirty="0">
                <a:solidFill>
                  <a:srgbClr val="5C6773"/>
                </a:solidFill>
                <a:latin typeface="var(--font-monospace)"/>
              </a:rPr>
              <a:t>  );</a:t>
            </a:r>
          </a:p>
          <a:p>
            <a:r>
              <a:rPr lang="en-US" sz="2000" dirty="0">
                <a:solidFill>
                  <a:srgbClr val="5C6773"/>
                </a:solidFill>
                <a:latin typeface="var(--font-monospace)"/>
              </a:rPr>
              <a:t>}</a:t>
            </a:r>
          </a:p>
        </p:txBody>
      </p:sp>
    </p:spTree>
    <p:extLst>
      <p:ext uri="{BB962C8B-B14F-4D97-AF65-F5344CB8AC3E}">
        <p14:creationId xmlns:p14="http://schemas.microsoft.com/office/powerpoint/2010/main" val="132022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4" y="1648850"/>
            <a:ext cx="9974599"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2000" dirty="0">
                <a:solidFill>
                  <a:schemeClr val="tx1"/>
                </a:solidFill>
              </a:rPr>
              <a:t>React website: </a:t>
            </a:r>
            <a:r>
              <a:rPr lang="en-US" sz="2000" dirty="0">
                <a:solidFill>
                  <a:schemeClr val="accent1">
                    <a:lumMod val="75000"/>
                  </a:schemeClr>
                </a:solidFill>
              </a:rPr>
              <a:t>https://</a:t>
            </a:r>
            <a:r>
              <a:rPr lang="en-US" sz="2000" dirty="0" err="1">
                <a:solidFill>
                  <a:schemeClr val="accent1">
                    <a:lumMod val="75000"/>
                  </a:schemeClr>
                </a:solidFill>
              </a:rPr>
              <a:t>reactjs.org</a:t>
            </a:r>
            <a:r>
              <a:rPr lang="en-US" sz="2000" dirty="0">
                <a:solidFill>
                  <a:schemeClr val="accent1">
                    <a:lumMod val="75000"/>
                  </a:schemeClr>
                </a:solidFill>
              </a:rPr>
              <a:t>/</a:t>
            </a: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Official Document: </a:t>
            </a:r>
            <a:r>
              <a:rPr lang="en-US" sz="2000" dirty="0">
                <a:solidFill>
                  <a:schemeClr val="accent1">
                    <a:lumMod val="75000"/>
                  </a:schemeClr>
                </a:solidFill>
                <a:ea typeface="Times New Roman"/>
                <a:cs typeface="Times New Roman"/>
                <a:sym typeface="Times New Roman"/>
                <a:hlinkClick r:id="rId3">
                  <a:extLst>
                    <a:ext uri="{A12FA001-AC4F-418D-AE19-62706E023703}">
                      <ahyp:hlinkClr xmlns:ahyp="http://schemas.microsoft.com/office/drawing/2018/hyperlinkcolor" val="tx"/>
                    </a:ext>
                  </a:extLst>
                </a:hlinkClick>
              </a:rPr>
              <a:t>https://reactjs.org/docs/getting-started.html</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Redux Official Document: </a:t>
            </a:r>
            <a:r>
              <a:rPr lang="en-US" sz="2000" dirty="0">
                <a:solidFill>
                  <a:schemeClr val="accent1">
                    <a:lumMod val="75000"/>
                  </a:schemeClr>
                </a:solidFill>
                <a:ea typeface="Times New Roman"/>
                <a:cs typeface="Times New Roman"/>
                <a:sym typeface="Times New Roman"/>
                <a:hlinkClick r:id="rId4">
                  <a:extLst>
                    <a:ext uri="{A12FA001-AC4F-418D-AE19-62706E023703}">
                      <ahyp:hlinkClr xmlns:ahyp="http://schemas.microsoft.com/office/drawing/2018/hyperlinkcolor" val="tx"/>
                    </a:ext>
                  </a:extLst>
                </a:hlinkClick>
              </a:rPr>
              <a:t>https://redux.js.org/introduction/getting-started</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Redux Official Document: </a:t>
            </a:r>
            <a:r>
              <a:rPr lang="en-US" sz="2000" dirty="0">
                <a:solidFill>
                  <a:schemeClr val="accent1">
                    <a:lumMod val="75000"/>
                  </a:schemeClr>
                </a:solidFill>
                <a:ea typeface="Times New Roman"/>
                <a:cs typeface="Times New Roman"/>
                <a:sym typeface="Times New Roman"/>
                <a:hlinkClick r:id="rId5">
                  <a:extLst>
                    <a:ext uri="{A12FA001-AC4F-418D-AE19-62706E023703}">
                      <ahyp:hlinkClr xmlns:ahyp="http://schemas.microsoft.com/office/drawing/2018/hyperlinkcolor" val="tx"/>
                    </a:ext>
                  </a:extLst>
                </a:hlinkClick>
              </a:rPr>
              <a:t>https://react-redux.js.org/introduction/quick-start</a:t>
            </a:r>
            <a:endParaRPr sz="20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32</a:t>
            </a:fld>
            <a:endParaRPr lang="ja-JP"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473D92-0163-6B44-A325-D897B4A45F5C}"/>
              </a:ext>
            </a:extLst>
          </p:cNvPr>
          <p:cNvSpPr>
            <a:spLocks noGrp="1"/>
          </p:cNvSpPr>
          <p:nvPr>
            <p:ph type="title"/>
          </p:nvPr>
        </p:nvSpPr>
        <p:spPr/>
        <p:txBody>
          <a:bodyPr/>
          <a:lstStyle/>
          <a:p>
            <a:r>
              <a:rPr lang="en-US" dirty="0"/>
              <a:t>Bundling</a:t>
            </a:r>
            <a:endParaRPr lang="en-VN" dirty="0"/>
          </a:p>
        </p:txBody>
      </p:sp>
      <p:sp>
        <p:nvSpPr>
          <p:cNvPr id="4" name="Slide Number Placeholder 3">
            <a:extLst>
              <a:ext uri="{FF2B5EF4-FFF2-40B4-BE49-F238E27FC236}">
                <a16:creationId xmlns:a16="http://schemas.microsoft.com/office/drawing/2014/main" id="{72272EC8-2438-0D49-BE7D-70C5C218F721}"/>
              </a:ext>
            </a:extLst>
          </p:cNvPr>
          <p:cNvSpPr>
            <a:spLocks noGrp="1"/>
          </p:cNvSpPr>
          <p:nvPr>
            <p:ph type="sldNum" idx="12"/>
          </p:nvPr>
        </p:nvSpPr>
        <p:spPr/>
        <p:txBody>
          <a:bodyPr/>
          <a:lstStyle/>
          <a:p>
            <a:fld id="{00000000-1234-1234-1234-123412341234}" type="slidenum">
              <a:rPr lang="en-US" altLang="ja-JP" smtClean="0"/>
              <a:pPr/>
              <a:t>4</a:t>
            </a:fld>
            <a:endParaRPr lang="ja-JP" altLang="en-US"/>
          </a:p>
        </p:txBody>
      </p:sp>
      <p:sp>
        <p:nvSpPr>
          <p:cNvPr id="6" name="Rectangle 5">
            <a:extLst>
              <a:ext uri="{FF2B5EF4-FFF2-40B4-BE49-F238E27FC236}">
                <a16:creationId xmlns:a16="http://schemas.microsoft.com/office/drawing/2014/main" id="{13549759-9748-EB41-8308-48054DB0552A}"/>
              </a:ext>
            </a:extLst>
          </p:cNvPr>
          <p:cNvSpPr/>
          <p:nvPr/>
        </p:nvSpPr>
        <p:spPr>
          <a:xfrm>
            <a:off x="1163781" y="2320868"/>
            <a:ext cx="9933709" cy="1938992"/>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Most React apps will have their files “bundled” using tools like </a:t>
            </a:r>
            <a:r>
              <a:rPr lang="en-US" sz="2000" dirty="0">
                <a:latin typeface="Arial" panose="020B0604020202020204" pitchFamily="34" charset="0"/>
                <a:cs typeface="Arial" panose="020B0604020202020204" pitchFamily="34" charset="0"/>
                <a:hlinkClick r:id="rId2"/>
              </a:rPr>
              <a:t>Webpack</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hlinkClick r:id="rId3"/>
              </a:rPr>
              <a:t>Rollup</a:t>
            </a:r>
            <a:r>
              <a:rPr lang="en-US" sz="2000" dirty="0">
                <a:latin typeface="Arial" panose="020B0604020202020204" pitchFamily="34" charset="0"/>
                <a:cs typeface="Arial" panose="020B0604020202020204" pitchFamily="34" charset="0"/>
              </a:rPr>
              <a:t> or </a:t>
            </a:r>
            <a:r>
              <a:rPr lang="en-US" sz="2000" dirty="0">
                <a:latin typeface="Arial" panose="020B0604020202020204" pitchFamily="34" charset="0"/>
                <a:cs typeface="Arial" panose="020B0604020202020204" pitchFamily="34" charset="0"/>
                <a:hlinkClick r:id="rId4"/>
              </a:rPr>
              <a:t>Browserify</a:t>
            </a:r>
            <a:r>
              <a:rPr lang="en-US" sz="2000" dirty="0">
                <a:latin typeface="Arial" panose="020B0604020202020204" pitchFamily="34" charset="0"/>
                <a:cs typeface="Arial" panose="020B0604020202020204" pitchFamily="34" charset="0"/>
              </a:rPr>
              <a:t>.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Bundling is the process of following imported files and merging them into a single file: a “bundle”.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This bundle can then be included on a webpage to load an entire app at once.</a:t>
            </a:r>
          </a:p>
        </p:txBody>
      </p:sp>
    </p:spTree>
    <p:extLst>
      <p:ext uri="{BB962C8B-B14F-4D97-AF65-F5344CB8AC3E}">
        <p14:creationId xmlns:p14="http://schemas.microsoft.com/office/powerpoint/2010/main" val="1412796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60CA44-65BF-B64E-9323-DB90FEA2E33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a:t>
            </a:fld>
            <a:endParaRPr lang="ja-JP" altLang="en-US"/>
          </a:p>
        </p:txBody>
      </p:sp>
      <p:sp>
        <p:nvSpPr>
          <p:cNvPr id="2" name="TextBox 1">
            <a:extLst>
              <a:ext uri="{FF2B5EF4-FFF2-40B4-BE49-F238E27FC236}">
                <a16:creationId xmlns:a16="http://schemas.microsoft.com/office/drawing/2014/main" id="{BD6EE3D6-BC12-654C-B722-2509418FB69B}"/>
              </a:ext>
            </a:extLst>
          </p:cNvPr>
          <p:cNvSpPr txBox="1"/>
          <p:nvPr/>
        </p:nvSpPr>
        <p:spPr>
          <a:xfrm>
            <a:off x="581891" y="471055"/>
            <a:ext cx="1925782" cy="461665"/>
          </a:xfrm>
          <a:prstGeom prst="rect">
            <a:avLst/>
          </a:prstGeom>
          <a:noFill/>
        </p:spPr>
        <p:txBody>
          <a:bodyPr wrap="square" rtlCol="0">
            <a:spAutoFit/>
          </a:bodyPr>
          <a:lstStyle/>
          <a:p>
            <a:r>
              <a:rPr lang="en-US" sz="2400" dirty="0"/>
              <a:t>Example</a:t>
            </a:r>
          </a:p>
        </p:txBody>
      </p:sp>
      <p:sp>
        <p:nvSpPr>
          <p:cNvPr id="7" name="TextBox 6">
            <a:extLst>
              <a:ext uri="{FF2B5EF4-FFF2-40B4-BE49-F238E27FC236}">
                <a16:creationId xmlns:a16="http://schemas.microsoft.com/office/drawing/2014/main" id="{86FD6B8C-0666-A644-AC86-F8005CAEA282}"/>
              </a:ext>
            </a:extLst>
          </p:cNvPr>
          <p:cNvSpPr txBox="1"/>
          <p:nvPr/>
        </p:nvSpPr>
        <p:spPr>
          <a:xfrm>
            <a:off x="651164" y="1166244"/>
            <a:ext cx="1787236" cy="400110"/>
          </a:xfrm>
          <a:prstGeom prst="rect">
            <a:avLst/>
          </a:prstGeom>
          <a:noFill/>
        </p:spPr>
        <p:txBody>
          <a:bodyPr wrap="square" rtlCol="0">
            <a:spAutoFit/>
          </a:bodyPr>
          <a:lstStyle/>
          <a:p>
            <a:r>
              <a:rPr lang="en-VN" sz="2000" b="1" dirty="0"/>
              <a:t>App</a:t>
            </a:r>
          </a:p>
        </p:txBody>
      </p:sp>
      <p:sp>
        <p:nvSpPr>
          <p:cNvPr id="8" name="Rectangle 7">
            <a:extLst>
              <a:ext uri="{FF2B5EF4-FFF2-40B4-BE49-F238E27FC236}">
                <a16:creationId xmlns:a16="http://schemas.microsoft.com/office/drawing/2014/main" id="{B4D401F4-A0DE-B242-8F61-2F2E0A2A13E6}"/>
              </a:ext>
            </a:extLst>
          </p:cNvPr>
          <p:cNvSpPr/>
          <p:nvPr/>
        </p:nvSpPr>
        <p:spPr>
          <a:xfrm>
            <a:off x="962892" y="1933592"/>
            <a:ext cx="6096000" cy="1200329"/>
          </a:xfrm>
          <a:prstGeom prst="rect">
            <a:avLst/>
          </a:prstGeom>
          <a:solidFill>
            <a:schemeClr val="bg1">
              <a:lumMod val="95000"/>
            </a:schemeClr>
          </a:solidFill>
        </p:spPr>
        <p:txBody>
          <a:bodyPr>
            <a:spAutoFit/>
          </a:bodyPr>
          <a:lstStyle/>
          <a:p>
            <a:r>
              <a:rPr lang="en-US" sz="1800" i="1" dirty="0">
                <a:solidFill>
                  <a:srgbClr val="ABB0B6"/>
                </a:solidFill>
                <a:latin typeface="var(--font-monospace)"/>
              </a:rPr>
              <a:t>// </a:t>
            </a:r>
            <a:r>
              <a:rPr lang="en-US" sz="1800" i="1" dirty="0" err="1">
                <a:solidFill>
                  <a:srgbClr val="ABB0B6"/>
                </a:solidFill>
                <a:latin typeface="var(--font-monospace)"/>
              </a:rPr>
              <a:t>app.js</a:t>
            </a:r>
            <a:endParaRPr lang="en-US" sz="1800" dirty="0">
              <a:solidFill>
                <a:srgbClr val="5C6773"/>
              </a:solidFill>
              <a:latin typeface="var(--font-monospace)"/>
            </a:endParaRPr>
          </a:p>
          <a:p>
            <a:r>
              <a:rPr lang="en-US" sz="1800" dirty="0">
                <a:solidFill>
                  <a:srgbClr val="F2590C"/>
                </a:solidFill>
                <a:latin typeface="var(--font-monospace)"/>
              </a:rPr>
              <a:t>import</a:t>
            </a:r>
            <a:r>
              <a:rPr lang="en-US" sz="1800" dirty="0">
                <a:solidFill>
                  <a:srgbClr val="5C6773"/>
                </a:solidFill>
                <a:latin typeface="var(--font-monospace)"/>
              </a:rPr>
              <a:t> { add } </a:t>
            </a:r>
            <a:r>
              <a:rPr lang="en-US" sz="1800" dirty="0">
                <a:solidFill>
                  <a:srgbClr val="F2590C"/>
                </a:solidFill>
                <a:latin typeface="var(--font-monospace)"/>
              </a:rPr>
              <a:t>from</a:t>
            </a:r>
            <a:r>
              <a:rPr lang="en-US" sz="1800" dirty="0">
                <a:solidFill>
                  <a:srgbClr val="5C6773"/>
                </a:solidFill>
                <a:latin typeface="var(--font-monospace)"/>
              </a:rPr>
              <a:t> </a:t>
            </a:r>
            <a:r>
              <a:rPr lang="en-US" sz="1800" dirty="0">
                <a:solidFill>
                  <a:srgbClr val="86B300"/>
                </a:solidFill>
                <a:latin typeface="var(--font-monospace)"/>
              </a:rPr>
              <a:t>'./</a:t>
            </a:r>
            <a:r>
              <a:rPr lang="en-US" sz="1800" dirty="0" err="1">
                <a:solidFill>
                  <a:srgbClr val="86B300"/>
                </a:solidFill>
                <a:latin typeface="var(--font-monospace)"/>
              </a:rPr>
              <a:t>math.js</a:t>
            </a:r>
            <a:r>
              <a:rPr lang="en-US" sz="1800" dirty="0">
                <a:solidFill>
                  <a:srgbClr val="86B300"/>
                </a:solidFill>
                <a:latin typeface="var(--font-monospace)"/>
              </a:rPr>
              <a:t>'</a:t>
            </a:r>
            <a:r>
              <a:rPr lang="en-US" sz="1800" dirty="0">
                <a:solidFill>
                  <a:srgbClr val="5C6773"/>
                </a:solidFill>
                <a:latin typeface="var(--font-monospace)"/>
              </a:rPr>
              <a:t>;</a:t>
            </a:r>
          </a:p>
          <a:p>
            <a:br>
              <a:rPr lang="en-US" sz="1800" dirty="0">
                <a:solidFill>
                  <a:srgbClr val="5C6773"/>
                </a:solidFill>
                <a:latin typeface="var(--font-monospace)"/>
              </a:rPr>
            </a:br>
            <a:r>
              <a:rPr lang="en-US" sz="1800" dirty="0" err="1">
                <a:solidFill>
                  <a:srgbClr val="5C6773"/>
                </a:solidFill>
                <a:latin typeface="var(--font-monospace)"/>
              </a:rPr>
              <a:t>console.log</a:t>
            </a:r>
            <a:r>
              <a:rPr lang="en-US" sz="1800" dirty="0">
                <a:solidFill>
                  <a:srgbClr val="5C6773"/>
                </a:solidFill>
                <a:latin typeface="var(--font-monospace)"/>
              </a:rPr>
              <a:t>(add(</a:t>
            </a:r>
            <a:r>
              <a:rPr lang="en-US" sz="1800" dirty="0">
                <a:solidFill>
                  <a:srgbClr val="F08C36"/>
                </a:solidFill>
                <a:latin typeface="var(--font-monospace)"/>
              </a:rPr>
              <a:t>16</a:t>
            </a:r>
            <a:r>
              <a:rPr lang="en-US" sz="1800" dirty="0">
                <a:solidFill>
                  <a:srgbClr val="5C6773"/>
                </a:solidFill>
                <a:latin typeface="var(--font-monospace)"/>
              </a:rPr>
              <a:t>, </a:t>
            </a:r>
            <a:r>
              <a:rPr lang="en-US" sz="1800" dirty="0">
                <a:solidFill>
                  <a:srgbClr val="F08C36"/>
                </a:solidFill>
                <a:latin typeface="var(--font-monospace)"/>
              </a:rPr>
              <a:t>26</a:t>
            </a:r>
            <a:r>
              <a:rPr lang="en-US" sz="1800" dirty="0">
                <a:solidFill>
                  <a:srgbClr val="5C6773"/>
                </a:solidFill>
                <a:latin typeface="var(--font-monospace)"/>
              </a:rPr>
              <a:t>)); </a:t>
            </a:r>
            <a:r>
              <a:rPr lang="en-US" sz="1800" i="1" dirty="0">
                <a:solidFill>
                  <a:srgbClr val="ABB0B6"/>
                </a:solidFill>
                <a:latin typeface="var(--font-monospace)"/>
              </a:rPr>
              <a:t>// 42</a:t>
            </a:r>
            <a:endParaRPr lang="en-US" sz="1800" dirty="0">
              <a:solidFill>
                <a:srgbClr val="5C6773"/>
              </a:solidFill>
              <a:latin typeface="var(--font-monospace)"/>
            </a:endParaRPr>
          </a:p>
        </p:txBody>
      </p:sp>
      <p:sp>
        <p:nvSpPr>
          <p:cNvPr id="9" name="Rectangle 8">
            <a:extLst>
              <a:ext uri="{FF2B5EF4-FFF2-40B4-BE49-F238E27FC236}">
                <a16:creationId xmlns:a16="http://schemas.microsoft.com/office/drawing/2014/main" id="{C823984F-D04C-1D41-9D88-5659BD18C666}"/>
              </a:ext>
            </a:extLst>
          </p:cNvPr>
          <p:cNvSpPr/>
          <p:nvPr/>
        </p:nvSpPr>
        <p:spPr>
          <a:xfrm>
            <a:off x="962892" y="3429000"/>
            <a:ext cx="6096000" cy="1200329"/>
          </a:xfrm>
          <a:prstGeom prst="rect">
            <a:avLst/>
          </a:prstGeom>
          <a:solidFill>
            <a:schemeClr val="bg1">
              <a:lumMod val="95000"/>
            </a:schemeClr>
          </a:solidFill>
        </p:spPr>
        <p:txBody>
          <a:bodyPr>
            <a:spAutoFit/>
          </a:bodyPr>
          <a:lstStyle/>
          <a:p>
            <a:r>
              <a:rPr lang="en-US" sz="1800" i="1" dirty="0">
                <a:solidFill>
                  <a:srgbClr val="ABB0B6"/>
                </a:solidFill>
                <a:latin typeface="var(--font-monospace)"/>
              </a:rPr>
              <a:t>// </a:t>
            </a:r>
            <a:r>
              <a:rPr lang="en-US" sz="1800" i="1" dirty="0" err="1">
                <a:solidFill>
                  <a:srgbClr val="ABB0B6"/>
                </a:solidFill>
                <a:latin typeface="var(--font-monospace)"/>
              </a:rPr>
              <a:t>math.js</a:t>
            </a:r>
            <a:endParaRPr lang="en-US" sz="1800" dirty="0">
              <a:solidFill>
                <a:srgbClr val="5C6773"/>
              </a:solidFill>
              <a:latin typeface="var(--font-monospace)"/>
            </a:endParaRPr>
          </a:p>
          <a:p>
            <a:r>
              <a:rPr lang="en-US" sz="1800" dirty="0">
                <a:solidFill>
                  <a:srgbClr val="F2590C"/>
                </a:solidFill>
                <a:latin typeface="var(--font-monospace)"/>
              </a:rPr>
              <a:t>export</a:t>
            </a:r>
            <a:r>
              <a:rPr lang="en-US" sz="1800" dirty="0">
                <a:solidFill>
                  <a:srgbClr val="5C6773"/>
                </a:solidFill>
                <a:latin typeface="var(--font-monospace)"/>
              </a:rPr>
              <a:t> </a:t>
            </a:r>
            <a:r>
              <a:rPr lang="en-US" sz="1800" dirty="0">
                <a:solidFill>
                  <a:srgbClr val="F2590C"/>
                </a:solidFill>
                <a:latin typeface="var(--font-monospace)"/>
              </a:rPr>
              <a:t>function</a:t>
            </a:r>
            <a:r>
              <a:rPr lang="en-US" sz="1800" dirty="0">
                <a:solidFill>
                  <a:srgbClr val="5C6773"/>
                </a:solidFill>
                <a:latin typeface="var(--font-monospace)"/>
              </a:rPr>
              <a:t> add(a, b)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 + b;</a:t>
            </a:r>
          </a:p>
          <a:p>
            <a:r>
              <a:rPr lang="en-US" sz="1800" dirty="0">
                <a:solidFill>
                  <a:srgbClr val="5C6773"/>
                </a:solidFill>
                <a:latin typeface="var(--font-monospace)"/>
              </a:rPr>
              <a:t>}</a:t>
            </a:r>
          </a:p>
        </p:txBody>
      </p:sp>
    </p:spTree>
    <p:extLst>
      <p:ext uri="{BB962C8B-B14F-4D97-AF65-F5344CB8AC3E}">
        <p14:creationId xmlns:p14="http://schemas.microsoft.com/office/powerpoint/2010/main" val="358923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04707B-B566-F84E-96EC-819ACD482A1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a:t>
            </a:fld>
            <a:endParaRPr lang="ja-JP" altLang="en-US"/>
          </a:p>
        </p:txBody>
      </p:sp>
      <p:sp>
        <p:nvSpPr>
          <p:cNvPr id="6" name="TextBox 5">
            <a:extLst>
              <a:ext uri="{FF2B5EF4-FFF2-40B4-BE49-F238E27FC236}">
                <a16:creationId xmlns:a16="http://schemas.microsoft.com/office/drawing/2014/main" id="{5FFB00EA-A8BE-9341-974C-4FD727C096EB}"/>
              </a:ext>
            </a:extLst>
          </p:cNvPr>
          <p:cNvSpPr txBox="1"/>
          <p:nvPr/>
        </p:nvSpPr>
        <p:spPr>
          <a:xfrm>
            <a:off x="678873" y="930716"/>
            <a:ext cx="1787236" cy="400110"/>
          </a:xfrm>
          <a:prstGeom prst="rect">
            <a:avLst/>
          </a:prstGeom>
          <a:noFill/>
        </p:spPr>
        <p:txBody>
          <a:bodyPr wrap="square" rtlCol="0">
            <a:spAutoFit/>
          </a:bodyPr>
          <a:lstStyle/>
          <a:p>
            <a:r>
              <a:rPr lang="en-VN" sz="2000" b="1" dirty="0"/>
              <a:t>Bundle</a:t>
            </a:r>
          </a:p>
        </p:txBody>
      </p:sp>
      <p:sp>
        <p:nvSpPr>
          <p:cNvPr id="7" name="Rectangle 6">
            <a:extLst>
              <a:ext uri="{FF2B5EF4-FFF2-40B4-BE49-F238E27FC236}">
                <a16:creationId xmlns:a16="http://schemas.microsoft.com/office/drawing/2014/main" id="{E2310115-95E6-A14A-B1AC-068FB59A7402}"/>
              </a:ext>
            </a:extLst>
          </p:cNvPr>
          <p:cNvSpPr/>
          <p:nvPr/>
        </p:nvSpPr>
        <p:spPr>
          <a:xfrm>
            <a:off x="1122218" y="1583460"/>
            <a:ext cx="6096000" cy="1477328"/>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add(a, b)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 + b;</a:t>
            </a:r>
          </a:p>
          <a:p>
            <a:r>
              <a:rPr lang="en-US" sz="1800" dirty="0">
                <a:solidFill>
                  <a:srgbClr val="5C6773"/>
                </a:solidFill>
                <a:latin typeface="var(--font-monospace)"/>
              </a:rPr>
              <a:t>}</a:t>
            </a:r>
          </a:p>
          <a:p>
            <a:br>
              <a:rPr lang="en-US" sz="1800" dirty="0">
                <a:solidFill>
                  <a:srgbClr val="5C6773"/>
                </a:solidFill>
                <a:latin typeface="var(--font-monospace)"/>
              </a:rPr>
            </a:br>
            <a:r>
              <a:rPr lang="en-US" sz="1800" dirty="0" err="1">
                <a:solidFill>
                  <a:srgbClr val="5C6773"/>
                </a:solidFill>
                <a:latin typeface="var(--font-monospace)"/>
              </a:rPr>
              <a:t>console.log</a:t>
            </a:r>
            <a:r>
              <a:rPr lang="en-US" sz="1800" dirty="0">
                <a:solidFill>
                  <a:srgbClr val="5C6773"/>
                </a:solidFill>
                <a:latin typeface="var(--font-monospace)"/>
              </a:rPr>
              <a:t>(add(</a:t>
            </a:r>
            <a:r>
              <a:rPr lang="en-US" sz="1800" dirty="0">
                <a:solidFill>
                  <a:srgbClr val="F08C36"/>
                </a:solidFill>
                <a:latin typeface="var(--font-monospace)"/>
              </a:rPr>
              <a:t>16</a:t>
            </a:r>
            <a:r>
              <a:rPr lang="en-US" sz="1800" dirty="0">
                <a:solidFill>
                  <a:srgbClr val="5C6773"/>
                </a:solidFill>
                <a:latin typeface="var(--font-monospace)"/>
              </a:rPr>
              <a:t>, </a:t>
            </a:r>
            <a:r>
              <a:rPr lang="en-US" sz="1800" dirty="0">
                <a:solidFill>
                  <a:srgbClr val="F08C36"/>
                </a:solidFill>
                <a:latin typeface="var(--font-monospace)"/>
              </a:rPr>
              <a:t>26</a:t>
            </a:r>
            <a:r>
              <a:rPr lang="en-US" sz="1800" dirty="0">
                <a:solidFill>
                  <a:srgbClr val="5C6773"/>
                </a:solidFill>
                <a:latin typeface="var(--font-monospace)"/>
              </a:rPr>
              <a:t>)); </a:t>
            </a:r>
            <a:r>
              <a:rPr lang="en-US" sz="1800" i="1" dirty="0">
                <a:solidFill>
                  <a:srgbClr val="ABB0B6"/>
                </a:solidFill>
                <a:latin typeface="var(--font-monospace)"/>
              </a:rPr>
              <a:t>// 42</a:t>
            </a:r>
            <a:endParaRPr lang="en-US" sz="1800" dirty="0">
              <a:solidFill>
                <a:srgbClr val="5C6773"/>
              </a:solidFill>
              <a:latin typeface="var(--font-monospace)"/>
            </a:endParaRPr>
          </a:p>
        </p:txBody>
      </p:sp>
      <p:sp>
        <p:nvSpPr>
          <p:cNvPr id="8" name="Rectangle 7">
            <a:extLst>
              <a:ext uri="{FF2B5EF4-FFF2-40B4-BE49-F238E27FC236}">
                <a16:creationId xmlns:a16="http://schemas.microsoft.com/office/drawing/2014/main" id="{5D8BF51D-B876-D841-BC6F-3F1B8803192F}"/>
              </a:ext>
            </a:extLst>
          </p:cNvPr>
          <p:cNvSpPr/>
          <p:nvPr/>
        </p:nvSpPr>
        <p:spPr>
          <a:xfrm>
            <a:off x="914400" y="3797212"/>
            <a:ext cx="9864436" cy="1477328"/>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If you’re </a:t>
            </a:r>
            <a:r>
              <a:rPr lang="en-US" sz="2000">
                <a:latin typeface="Arial" panose="020B0604020202020204" pitchFamily="34" charset="0"/>
                <a:cs typeface="Arial" panose="020B0604020202020204" pitchFamily="34" charset="0"/>
              </a:rPr>
              <a:t>using </a:t>
            </a:r>
            <a:r>
              <a:rPr lang="en-US" sz="2000" dirty="0">
                <a:latin typeface="Arial" panose="020B0604020202020204" pitchFamily="34" charset="0"/>
                <a:cs typeface="Arial" panose="020B0604020202020204" pitchFamily="34" charset="0"/>
                <a:hlinkClick r:id="rId2"/>
              </a:rPr>
              <a:t>Create </a:t>
            </a:r>
            <a:r>
              <a:rPr lang="en-US" sz="2000">
                <a:latin typeface="Arial" panose="020B0604020202020204" pitchFamily="34" charset="0"/>
                <a:cs typeface="Arial" panose="020B0604020202020204" pitchFamily="34" charset="0"/>
                <a:hlinkClick r:id="rId2"/>
              </a:rPr>
              <a:t>React App</a:t>
            </a:r>
            <a:r>
              <a:rPr lang="en-US" sz="200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hlinkClick r:id="rId3"/>
              </a:rPr>
              <a:t>Next</a:t>
            </a:r>
            <a:r>
              <a:rPr lang="en-US" sz="2000">
                <a:latin typeface="Arial" panose="020B0604020202020204" pitchFamily="34" charset="0"/>
                <a:cs typeface="Arial" panose="020B0604020202020204" pitchFamily="34" charset="0"/>
                <a:hlinkClick r:id="rId3"/>
              </a:rPr>
              <a:t>.js</a:t>
            </a:r>
            <a:r>
              <a:rPr lang="en-US" sz="2000">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hlinkClick r:id="rId4"/>
              </a:rPr>
              <a:t>Gatsby</a:t>
            </a:r>
            <a:r>
              <a:rPr lang="en-US" sz="2000" dirty="0">
                <a:latin typeface="Arial" panose="020B0604020202020204" pitchFamily="34" charset="0"/>
                <a:cs typeface="Arial" panose="020B0604020202020204" pitchFamily="34" charset="0"/>
              </a:rPr>
              <a:t>, or a similar tool, you will have a Webpack setup out of the box to bundle your app.</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If you aren’t, you’ll need to setup bundling yourself. For example, see </a:t>
            </a:r>
            <a:r>
              <a:rPr lang="en-US" sz="2000">
                <a:latin typeface="Arial" panose="020B0604020202020204" pitchFamily="34" charset="0"/>
                <a:cs typeface="Arial" panose="020B0604020202020204" pitchFamily="34" charset="0"/>
              </a:rPr>
              <a:t>the </a:t>
            </a:r>
            <a:r>
              <a:rPr lang="en-US" sz="2000">
                <a:latin typeface="Arial" panose="020B0604020202020204" pitchFamily="34" charset="0"/>
                <a:cs typeface="Arial" panose="020B0604020202020204" pitchFamily="34" charset="0"/>
                <a:hlinkClick r:id="rId5"/>
              </a:rPr>
              <a:t>Installation</a:t>
            </a:r>
            <a:r>
              <a:rPr lang="en-US" sz="2000" dirty="0">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and </a:t>
            </a:r>
            <a:r>
              <a:rPr lang="en-US" sz="2000">
                <a:latin typeface="Arial" panose="020B0604020202020204" pitchFamily="34" charset="0"/>
                <a:cs typeface="Arial" panose="020B0604020202020204" pitchFamily="34" charset="0"/>
                <a:hlinkClick r:id="rId6"/>
              </a:rPr>
              <a:t>Getting Started</a:t>
            </a:r>
            <a:r>
              <a:rPr lang="en-US" sz="2000" dirty="0">
                <a:latin typeface="Arial" panose="020B0604020202020204" pitchFamily="34" charset="0"/>
                <a:cs typeface="Arial" panose="020B0604020202020204" pitchFamily="34" charset="0"/>
              </a:rPr>
              <a:t> guides on the Webpack docs.</a:t>
            </a:r>
          </a:p>
        </p:txBody>
      </p:sp>
    </p:spTree>
    <p:extLst>
      <p:ext uri="{BB962C8B-B14F-4D97-AF65-F5344CB8AC3E}">
        <p14:creationId xmlns:p14="http://schemas.microsoft.com/office/powerpoint/2010/main" val="3371466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FD16A2-C007-6044-8CD2-9603AF553A27}"/>
              </a:ext>
            </a:extLst>
          </p:cNvPr>
          <p:cNvSpPr>
            <a:spLocks noGrp="1"/>
          </p:cNvSpPr>
          <p:nvPr>
            <p:ph type="title"/>
          </p:nvPr>
        </p:nvSpPr>
        <p:spPr/>
        <p:txBody>
          <a:bodyPr/>
          <a:lstStyle/>
          <a:p>
            <a:r>
              <a:rPr lang="en-US" dirty="0"/>
              <a:t>Code Splitting</a:t>
            </a:r>
            <a:endParaRPr lang="en-VN" dirty="0"/>
          </a:p>
        </p:txBody>
      </p:sp>
      <p:sp>
        <p:nvSpPr>
          <p:cNvPr id="2" name="Slide Number Placeholder 1">
            <a:extLst>
              <a:ext uri="{FF2B5EF4-FFF2-40B4-BE49-F238E27FC236}">
                <a16:creationId xmlns:a16="http://schemas.microsoft.com/office/drawing/2014/main" id="{15201215-4C39-3949-9786-CDC635A0934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a:t>
            </a:fld>
            <a:endParaRPr lang="ja-JP" altLang="en-US"/>
          </a:p>
        </p:txBody>
      </p:sp>
    </p:spTree>
    <p:extLst>
      <p:ext uri="{BB962C8B-B14F-4D97-AF65-F5344CB8AC3E}">
        <p14:creationId xmlns:p14="http://schemas.microsoft.com/office/powerpoint/2010/main" val="765868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F9C0F8-4796-B541-900D-CB70F01F7067}"/>
              </a:ext>
            </a:extLst>
          </p:cNvPr>
          <p:cNvSpPr>
            <a:spLocks noGrp="1"/>
          </p:cNvSpPr>
          <p:nvPr>
            <p:ph type="title"/>
          </p:nvPr>
        </p:nvSpPr>
        <p:spPr/>
        <p:txBody>
          <a:bodyPr/>
          <a:lstStyle/>
          <a:p>
            <a:r>
              <a:rPr lang="en-US" dirty="0"/>
              <a:t>import()</a:t>
            </a:r>
            <a:endParaRPr lang="en-VN" dirty="0"/>
          </a:p>
        </p:txBody>
      </p:sp>
      <p:sp>
        <p:nvSpPr>
          <p:cNvPr id="2" name="Slide Number Placeholder 1">
            <a:extLst>
              <a:ext uri="{FF2B5EF4-FFF2-40B4-BE49-F238E27FC236}">
                <a16:creationId xmlns:a16="http://schemas.microsoft.com/office/drawing/2014/main" id="{B17975F7-0923-6044-A7D0-28FA91DCD43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8</a:t>
            </a:fld>
            <a:endParaRPr lang="ja-JP" altLang="en-US"/>
          </a:p>
        </p:txBody>
      </p:sp>
    </p:spTree>
    <p:extLst>
      <p:ext uri="{BB962C8B-B14F-4D97-AF65-F5344CB8AC3E}">
        <p14:creationId xmlns:p14="http://schemas.microsoft.com/office/powerpoint/2010/main" val="1207051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DB6327-132D-324B-8890-D5F5A19B4D61}"/>
              </a:ext>
            </a:extLst>
          </p:cNvPr>
          <p:cNvSpPr>
            <a:spLocks noGrp="1"/>
          </p:cNvSpPr>
          <p:nvPr>
            <p:ph type="title"/>
          </p:nvPr>
        </p:nvSpPr>
        <p:spPr/>
        <p:txBody>
          <a:bodyPr/>
          <a:lstStyle/>
          <a:p>
            <a:r>
              <a:rPr lang="en-US" dirty="0" err="1"/>
              <a:t>React.lazy</a:t>
            </a:r>
            <a:endParaRPr lang="en-VN" dirty="0"/>
          </a:p>
        </p:txBody>
      </p:sp>
      <p:sp>
        <p:nvSpPr>
          <p:cNvPr id="2" name="Slide Number Placeholder 1">
            <a:extLst>
              <a:ext uri="{FF2B5EF4-FFF2-40B4-BE49-F238E27FC236}">
                <a16:creationId xmlns:a16="http://schemas.microsoft.com/office/drawing/2014/main" id="{7E616BCC-D272-CB4A-B4AF-5251CF864FD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9</a:t>
            </a:fld>
            <a:endParaRPr lang="ja-JP" altLang="en-US"/>
          </a:p>
        </p:txBody>
      </p:sp>
    </p:spTree>
    <p:extLst>
      <p:ext uri="{BB962C8B-B14F-4D97-AF65-F5344CB8AC3E}">
        <p14:creationId xmlns:p14="http://schemas.microsoft.com/office/powerpoint/2010/main" val="2878249763"/>
      </p:ext>
    </p:extLst>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17034</TotalTime>
  <Words>2939</Words>
  <Application>Microsoft Macintosh PowerPoint</Application>
  <PresentationFormat>Widescreen</PresentationFormat>
  <Paragraphs>363</Paragraphs>
  <Slides>32</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var(--font-monospace)</vt:lpstr>
      <vt:lpstr>Arial</vt:lpstr>
      <vt:lpstr>Calibri</vt:lpstr>
      <vt:lpstr>Times New Roman</vt:lpstr>
      <vt:lpstr>cc_blue</vt:lpstr>
      <vt:lpstr>React JS</vt:lpstr>
      <vt:lpstr>Lesson 8</vt:lpstr>
      <vt:lpstr>Code-Splitting</vt:lpstr>
      <vt:lpstr>Bundling</vt:lpstr>
      <vt:lpstr>PowerPoint Presentation</vt:lpstr>
      <vt:lpstr>PowerPoint Presentation</vt:lpstr>
      <vt:lpstr>Code Splitting</vt:lpstr>
      <vt:lpstr>import()</vt:lpstr>
      <vt:lpstr>React.lazy</vt:lpstr>
      <vt:lpstr>Route-based code splitting</vt:lpstr>
      <vt:lpstr>Named Exports</vt:lpstr>
      <vt:lpstr>Context</vt:lpstr>
      <vt:lpstr>PowerPoint Presentation</vt:lpstr>
      <vt:lpstr>When to Use Context</vt:lpstr>
      <vt:lpstr>PowerPoint Presentation</vt:lpstr>
      <vt:lpstr>PowerPoint Presentation</vt:lpstr>
      <vt:lpstr>Before You Use Context</vt:lpstr>
      <vt:lpstr>PowerPoint Presentation</vt:lpstr>
      <vt:lpstr>PowerPoint Presentation</vt:lpstr>
      <vt:lpstr>PowerPoint Presentation</vt:lpstr>
      <vt:lpstr>PowerPoint Presentation</vt:lpstr>
      <vt:lpstr>PowerPoint Presentation</vt:lpstr>
      <vt:lpstr>API</vt:lpstr>
      <vt:lpstr>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223</cp:revision>
  <cp:lastPrinted>2020-04-06T06:57:46Z</cp:lastPrinted>
  <dcterms:created xsi:type="dcterms:W3CDTF">2020-04-06T02:02:09Z</dcterms:created>
  <dcterms:modified xsi:type="dcterms:W3CDTF">2021-03-02T07:04:56Z</dcterms:modified>
</cp:coreProperties>
</file>